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embeddedFontLst>
    <p:embeddedFont>
      <p:font typeface="Arial Narrow" panose="020B0604020202020204" pitchFamily="3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92FFAFD-8DA8-425D-87C4-AFC2814E5FDC}">
  <a:tblStyle styleId="{E92FFAFD-8DA8-425D-87C4-AFC2814E5F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2900" autoAdjust="0"/>
  </p:normalViewPr>
  <p:slideViewPr>
    <p:cSldViewPr snapToGrid="0">
      <p:cViewPr varScale="1">
        <p:scale>
          <a:sx n="86" d="100"/>
          <a:sy n="86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c1a972c5a_0_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3c1a972c5a_0_6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3c1a972c5a_0_6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ee60b937e6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ee60b937e6_0_5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b427cef1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b427cef1f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e60b937e6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ee60b937e6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e60b937e6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e60b937e6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427cef1fe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427cef1fe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b8c5a0500d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b8c5a0500d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ee60b937e6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ee60b937e6_0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b427cef1f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b427cef1f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b427cef1fe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b427cef1fe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oaa.gov/fisheries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hyperlink" Target="http://www.noaa.gov/weather" TargetMode="External"/><Relationship Id="rId17" Type="http://schemas.openxmlformats.org/officeDocument/2006/relationships/image" Target="../media/image9.png"/><Relationship Id="rId2" Type="http://schemas.openxmlformats.org/officeDocument/2006/relationships/hyperlink" Target="http://www.noaa.gov/marine-aviation" TargetMode="External"/><Relationship Id="rId16" Type="http://schemas.openxmlformats.org/officeDocument/2006/relationships/hyperlink" Target="http://www.noaa.gov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oaa.gov/satellites" TargetMode="Externa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hyperlink" Target="http://www.noaa.gov/oceans-coasts" TargetMode="External"/><Relationship Id="rId4" Type="http://schemas.openxmlformats.org/officeDocument/2006/relationships/hyperlink" Target="http://www.noaa.gov/research" TargetMode="External"/><Relationship Id="rId9" Type="http://schemas.openxmlformats.org/officeDocument/2006/relationships/image" Target="../media/image5.png"/><Relationship Id="rId14" Type="http://schemas.openxmlformats.org/officeDocument/2006/relationships/hyperlink" Target="https://www.commerce.gov/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oaa.gov/fisheries" TargetMode="External"/><Relationship Id="rId13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12" Type="http://schemas.openxmlformats.org/officeDocument/2006/relationships/hyperlink" Target="http://www.noaa.gov/weather" TargetMode="External"/><Relationship Id="rId17" Type="http://schemas.openxmlformats.org/officeDocument/2006/relationships/image" Target="../media/image17.png"/><Relationship Id="rId2" Type="http://schemas.openxmlformats.org/officeDocument/2006/relationships/hyperlink" Target="http://www.noaa.gov/marine-aviation" TargetMode="External"/><Relationship Id="rId16" Type="http://schemas.openxmlformats.org/officeDocument/2006/relationships/hyperlink" Target="http://www.noaa.gov/" TargetMode="External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oaa.gov/satellites" TargetMode="Externa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image" Target="../media/image16.png"/><Relationship Id="rId10" Type="http://schemas.openxmlformats.org/officeDocument/2006/relationships/hyperlink" Target="http://www.noaa.gov/oceans-coasts" TargetMode="External"/><Relationship Id="rId4" Type="http://schemas.openxmlformats.org/officeDocument/2006/relationships/hyperlink" Target="http://www.noaa.gov/research" TargetMode="External"/><Relationship Id="rId9" Type="http://schemas.openxmlformats.org/officeDocument/2006/relationships/image" Target="../media/image13.png"/><Relationship Id="rId14" Type="http://schemas.openxmlformats.org/officeDocument/2006/relationships/hyperlink" Target="https://www.commerce.gov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2545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Char char="–"/>
              <a:defRPr sz="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005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7465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–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7465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»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7465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7465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7465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7465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1025" tIns="50525" rIns="101025" bIns="505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6" name="Google Shape;56;p13" descr="Background.png"/>
          <p:cNvPicPr preferRelativeResize="0"/>
          <p:nvPr/>
        </p:nvPicPr>
        <p:blipFill rotWithShape="1">
          <a:blip r:embed="rId2">
            <a:alphaModFix/>
          </a:blip>
          <a:srcRect b="75833"/>
          <a:stretch/>
        </p:blipFill>
        <p:spPr>
          <a:xfrm>
            <a:off x="-1" y="-1"/>
            <a:ext cx="12192000" cy="22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 descr="Background.png"/>
          <p:cNvPicPr preferRelativeResize="0"/>
          <p:nvPr/>
        </p:nvPicPr>
        <p:blipFill rotWithShape="1">
          <a:blip r:embed="rId2">
            <a:alphaModFix/>
          </a:blip>
          <a:srcRect t="69666"/>
          <a:stretch/>
        </p:blipFill>
        <p:spPr>
          <a:xfrm>
            <a:off x="-1" y="3943350"/>
            <a:ext cx="1219200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k Blue 1">
  <p:cSld name="Dk Blue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547747" y="0"/>
            <a:ext cx="11644500" cy="64491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0" name="Google Shape;60;p14"/>
          <p:cNvGrpSpPr/>
          <p:nvPr/>
        </p:nvGrpSpPr>
        <p:grpSpPr>
          <a:xfrm>
            <a:off x="-40517" y="-3048"/>
            <a:ext cx="629904" cy="6861048"/>
            <a:chOff x="-15240" y="-3048"/>
            <a:chExt cx="472440" cy="6861048"/>
          </a:xfrm>
        </p:grpSpPr>
        <p:sp>
          <p:nvSpPr>
            <p:cNvPr id="61" name="Google Shape;61;p14"/>
            <p:cNvSpPr/>
            <p:nvPr/>
          </p:nvSpPr>
          <p:spPr>
            <a:xfrm>
              <a:off x="10668" y="0"/>
              <a:ext cx="420600" cy="6858000"/>
            </a:xfrm>
            <a:prstGeom prst="rect">
              <a:avLst/>
            </a:prstGeom>
            <a:solidFill>
              <a:srgbClr val="0099D8"/>
            </a:solidFill>
            <a:ln>
              <a:noFill/>
            </a:ln>
          </p:spPr>
          <p:txBody>
            <a:bodyPr spcFirstLastPara="1" wrap="square" lIns="121900" tIns="60925" rIns="121900" bIns="609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16002" y="-3048"/>
              <a:ext cx="410100" cy="1069800"/>
            </a:xfrm>
            <a:prstGeom prst="rect">
              <a:avLst/>
            </a:prstGeom>
            <a:solidFill>
              <a:srgbClr val="0B4596"/>
            </a:solidFill>
            <a:ln>
              <a:noFill/>
            </a:ln>
          </p:spPr>
          <p:txBody>
            <a:bodyPr spcFirstLastPara="1" wrap="square" lIns="121900" tIns="60925" rIns="121900" bIns="609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3" name="Google Shape;63;p14" descr="C:\Users\jacqui.fenner\Desktop\PTT templates\images\noaa icons\noaa_icons-04.png">
              <a:hlinkClick r:id="rId2"/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15240" y="5714999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14" descr="C:\Users\jacqui.fenner\Desktop\PTT templates\images\noaa icons\noaa_icons-05.png">
              <a:hlinkClick r:id="rId4"/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-15240" y="4648200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4" descr="C:\Users\jacqui.fenner\Desktop\PTT templates\images\noaa icons\noaa_icons-06.png">
              <a:hlinkClick r:id="rId6"/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-15240" y="3581400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4" descr="C:\Users\jacqui.fenner\Desktop\PTT templates\images\noaa icons\noaa_icons-07.png">
              <a:hlinkClick r:id="rId8"/>
            </p:cNvPr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-15240" y="2514600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14" descr="C:\Users\jacqui.fenner\Desktop\PTT templates\images\noaa icons\noaa_icons-08.png">
              <a:hlinkClick r:id="rId10"/>
            </p:cNvPr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-15240" y="1447800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14" descr="C:\Users\jacqui.fenner\Desktop\PTT templates\images\noaa icons\noaa_icons-10.png">
              <a:hlinkClick r:id="rId12"/>
            </p:cNvPr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>
              <a:off x="-15240" y="381000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9" name="Google Shape;69;p14"/>
            <p:cNvGrpSpPr/>
            <p:nvPr/>
          </p:nvGrpSpPr>
          <p:grpSpPr>
            <a:xfrm>
              <a:off x="15148" y="0"/>
              <a:ext cx="420600" cy="6858000"/>
              <a:chOff x="15148" y="0"/>
              <a:chExt cx="420600" cy="6858000"/>
            </a:xfrm>
          </p:grpSpPr>
          <p:grpSp>
            <p:nvGrpSpPr>
              <p:cNvPr id="70" name="Google Shape;70;p14"/>
              <p:cNvGrpSpPr/>
              <p:nvPr/>
            </p:nvGrpSpPr>
            <p:grpSpPr>
              <a:xfrm>
                <a:off x="15148" y="1066800"/>
                <a:ext cx="420600" cy="5334000"/>
                <a:chOff x="15148" y="1066800"/>
                <a:chExt cx="420600" cy="5334000"/>
              </a:xfrm>
            </p:grpSpPr>
            <p:cxnSp>
              <p:nvCxnSpPr>
                <p:cNvPr id="71" name="Google Shape;71;p14"/>
                <p:cNvCxnSpPr/>
                <p:nvPr/>
              </p:nvCxnSpPr>
              <p:spPr>
                <a:xfrm>
                  <a:off x="15148" y="42672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72" name="Google Shape;72;p14"/>
                <p:cNvCxnSpPr/>
                <p:nvPr/>
              </p:nvCxnSpPr>
              <p:spPr>
                <a:xfrm>
                  <a:off x="15148" y="32004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73" name="Google Shape;73;p14"/>
                <p:cNvCxnSpPr/>
                <p:nvPr/>
              </p:nvCxnSpPr>
              <p:spPr>
                <a:xfrm>
                  <a:off x="15148" y="21336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74" name="Google Shape;74;p14"/>
                <p:cNvCxnSpPr/>
                <p:nvPr/>
              </p:nvCxnSpPr>
              <p:spPr>
                <a:xfrm>
                  <a:off x="15148" y="53340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75" name="Google Shape;75;p14"/>
                <p:cNvCxnSpPr/>
                <p:nvPr/>
              </p:nvCxnSpPr>
              <p:spPr>
                <a:xfrm>
                  <a:off x="15148" y="10668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76" name="Google Shape;76;p14"/>
                <p:cNvCxnSpPr/>
                <p:nvPr/>
              </p:nvCxnSpPr>
              <p:spPr>
                <a:xfrm>
                  <a:off x="15148" y="64008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</p:grpSp>
          <p:cxnSp>
            <p:nvCxnSpPr>
              <p:cNvPr id="77" name="Google Shape;77;p14"/>
              <p:cNvCxnSpPr/>
              <p:nvPr/>
            </p:nvCxnSpPr>
            <p:spPr>
              <a:xfrm>
                <a:off x="431292" y="0"/>
                <a:ext cx="0" cy="68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>
                    <a:alpha val="4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1016000" y="1066799"/>
            <a:ext cx="10578300" cy="12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900"/>
              <a:buFont typeface="Arial"/>
              <a:buNone/>
              <a:defRPr sz="5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0" y="6400801"/>
            <a:ext cx="12192000" cy="457200"/>
          </a:xfrm>
          <a:prstGeom prst="rect">
            <a:avLst/>
          </a:prstGeom>
          <a:solidFill>
            <a:srgbClr val="D6F5FF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1930400" y="6551712"/>
            <a:ext cx="96519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rgbClr val="0B4596"/>
                </a:solidFill>
                <a:latin typeface="Arial Narrow"/>
                <a:ea typeface="Arial Narrow"/>
                <a:cs typeface="Arial Narrow"/>
                <a:sym typeface="Arial Narrow"/>
              </a:rPr>
              <a:t>Department of Commerce  //  National Oceanic and Atmospheric Administration  //  </a:t>
            </a:r>
            <a:fld id="{00000000-1234-1234-1234-123412341234}" type="slidenum">
              <a:rPr lang="en-US" sz="1300" b="0" i="0" u="none" strike="noStrike" cap="none">
                <a:solidFill>
                  <a:srgbClr val="0B4596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sz="1300" b="0" i="0" u="none" strike="noStrike" cap="none">
              <a:solidFill>
                <a:srgbClr val="0B4596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81" name="Google Shape;81;p14" descr="G:\STALL\ST Comms\Templates &amp; Resources\Logos\Other Emblems\DOC Logo\DOC Color.png">
            <a:hlinkClick r:id="rId14"/>
          </p:cNvPr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304800" y="6443457"/>
            <a:ext cx="371888" cy="371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4">
            <a:hlinkClick r:id="rId16"/>
          </p:cNvPr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853103" y="6449252"/>
            <a:ext cx="360298" cy="360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300"/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45720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254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Char char="–"/>
              <a:defRPr sz="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00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746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–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746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»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746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746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746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746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1025" tIns="50525" rIns="101025" bIns="505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3" name="Google Shape;93;p16" descr="Background.png"/>
          <p:cNvPicPr preferRelativeResize="0"/>
          <p:nvPr/>
        </p:nvPicPr>
        <p:blipFill rotWithShape="1">
          <a:blip r:embed="rId2">
            <a:alphaModFix/>
          </a:blip>
          <a:srcRect b="75833"/>
          <a:stretch/>
        </p:blipFill>
        <p:spPr>
          <a:xfrm>
            <a:off x="-1" y="-1"/>
            <a:ext cx="12192000" cy="22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 descr="Background.png"/>
          <p:cNvPicPr preferRelativeResize="0"/>
          <p:nvPr/>
        </p:nvPicPr>
        <p:blipFill rotWithShape="1">
          <a:blip r:embed="rId2">
            <a:alphaModFix/>
          </a:blip>
          <a:srcRect t="69665"/>
          <a:stretch/>
        </p:blipFill>
        <p:spPr>
          <a:xfrm>
            <a:off x="-1" y="3943350"/>
            <a:ext cx="1219200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-18000" y="-42125"/>
            <a:ext cx="12228000" cy="964800"/>
          </a:xfrm>
          <a:prstGeom prst="rect">
            <a:avLst/>
          </a:prstGeom>
          <a:solidFill>
            <a:srgbClr val="403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415600" y="-1623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 b="1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3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29" name="Google Shape;129;p25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">
  <p:cSld name="2 Colum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7"/>
          <p:cNvSpPr txBox="1">
            <a:spLocks noGrp="1"/>
          </p:cNvSpPr>
          <p:nvPr>
            <p:ph type="title"/>
          </p:nvPr>
        </p:nvSpPr>
        <p:spPr>
          <a:xfrm>
            <a:off x="806784" y="274638"/>
            <a:ext cx="10578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Font typeface="Arial"/>
              <a:buNone/>
              <a:defRPr sz="4300" b="1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body" idx="1"/>
          </p:nvPr>
        </p:nvSpPr>
        <p:spPr>
          <a:xfrm>
            <a:off x="806800" y="1219200"/>
            <a:ext cx="5199600" cy="49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4635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7336F"/>
              </a:buClr>
              <a:buSzPts val="3700"/>
              <a:buFont typeface="Arial"/>
              <a:buChar char="•"/>
              <a:defRPr sz="3700" b="0" i="0" u="none" strike="noStrike" cap="none">
                <a:solidFill>
                  <a:srgbClr val="07336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7336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7336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7336F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rgbClr val="07336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7336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7336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7336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07336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7336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07336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body" idx="2"/>
          </p:nvPr>
        </p:nvSpPr>
        <p:spPr>
          <a:xfrm>
            <a:off x="6604000" y="1219200"/>
            <a:ext cx="4990500" cy="49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4635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7336F"/>
              </a:buClr>
              <a:buSzPts val="3700"/>
              <a:buFont typeface="Arial"/>
              <a:buChar char="•"/>
              <a:defRPr sz="3700" b="0" i="0" u="none" strike="noStrike" cap="none">
                <a:solidFill>
                  <a:srgbClr val="07336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7336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7336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7336F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rgbClr val="07336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7336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7336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7336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07336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7336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07336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buNone/>
              <a:defRPr>
                <a:solidFill>
                  <a:srgbClr val="07336F"/>
                </a:solidFill>
              </a:defRPr>
            </a:lvl1pPr>
            <a:lvl2pPr lvl="1" rtl="0">
              <a:buNone/>
              <a:defRPr>
                <a:solidFill>
                  <a:srgbClr val="07336F"/>
                </a:solidFill>
              </a:defRPr>
            </a:lvl2pPr>
            <a:lvl3pPr lvl="2" rtl="0">
              <a:buNone/>
              <a:defRPr>
                <a:solidFill>
                  <a:srgbClr val="07336F"/>
                </a:solidFill>
              </a:defRPr>
            </a:lvl3pPr>
            <a:lvl4pPr lvl="3" rtl="0">
              <a:buNone/>
              <a:defRPr>
                <a:solidFill>
                  <a:srgbClr val="07336F"/>
                </a:solidFill>
              </a:defRPr>
            </a:lvl4pPr>
            <a:lvl5pPr lvl="4" rtl="0">
              <a:buNone/>
              <a:defRPr>
                <a:solidFill>
                  <a:srgbClr val="07336F"/>
                </a:solidFill>
              </a:defRPr>
            </a:lvl5pPr>
            <a:lvl6pPr lvl="5" rtl="0">
              <a:buNone/>
              <a:defRPr>
                <a:solidFill>
                  <a:srgbClr val="07336F"/>
                </a:solidFill>
              </a:defRPr>
            </a:lvl6pPr>
            <a:lvl7pPr lvl="6" rtl="0">
              <a:buNone/>
              <a:defRPr>
                <a:solidFill>
                  <a:srgbClr val="07336F"/>
                </a:solidFill>
              </a:defRPr>
            </a:lvl7pPr>
            <a:lvl8pPr lvl="7" rtl="0">
              <a:buNone/>
              <a:defRPr>
                <a:solidFill>
                  <a:srgbClr val="07336F"/>
                </a:solidFill>
              </a:defRPr>
            </a:lvl8pPr>
            <a:lvl9pPr lvl="8" rtl="0">
              <a:buNone/>
              <a:defRPr>
                <a:solidFill>
                  <a:srgbClr val="07336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40" name="Google Shape;140;p28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41" name="Google Shape;141;p2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k Blue 1">
  <p:cSld name="Dk Blue 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/>
          <p:nvPr/>
        </p:nvSpPr>
        <p:spPr>
          <a:xfrm>
            <a:off x="547747" y="0"/>
            <a:ext cx="11644500" cy="64491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4" name="Google Shape;144;p29"/>
          <p:cNvGrpSpPr/>
          <p:nvPr/>
        </p:nvGrpSpPr>
        <p:grpSpPr>
          <a:xfrm>
            <a:off x="-40516" y="-3048"/>
            <a:ext cx="629904" cy="6861048"/>
            <a:chOff x="-15240" y="-3048"/>
            <a:chExt cx="472440" cy="6861048"/>
          </a:xfrm>
        </p:grpSpPr>
        <p:sp>
          <p:nvSpPr>
            <p:cNvPr id="145" name="Google Shape;145;p29"/>
            <p:cNvSpPr/>
            <p:nvPr/>
          </p:nvSpPr>
          <p:spPr>
            <a:xfrm>
              <a:off x="10668" y="0"/>
              <a:ext cx="420600" cy="6858000"/>
            </a:xfrm>
            <a:prstGeom prst="rect">
              <a:avLst/>
            </a:prstGeom>
            <a:solidFill>
              <a:srgbClr val="0099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9"/>
            <p:cNvSpPr/>
            <p:nvPr/>
          </p:nvSpPr>
          <p:spPr>
            <a:xfrm>
              <a:off x="16002" y="-3048"/>
              <a:ext cx="410100" cy="1069800"/>
            </a:xfrm>
            <a:prstGeom prst="rect">
              <a:avLst/>
            </a:prstGeom>
            <a:solidFill>
              <a:srgbClr val="0B459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7" name="Google Shape;147;p29" descr="C:\Users\jacqui.fenner\Desktop\PTT templates\images\noaa icons\noaa_icons-04.png">
              <a:hlinkClick r:id="rId2"/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15240" y="5714999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8" name="Google Shape;148;p29" descr="C:\Users\jacqui.fenner\Desktop\PTT templates\images\noaa icons\noaa_icons-05.png">
              <a:hlinkClick r:id="rId4"/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-15240" y="4648200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29" descr="C:\Users\jacqui.fenner\Desktop\PTT templates\images\noaa icons\noaa_icons-06.png">
              <a:hlinkClick r:id="rId6"/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-15240" y="3581400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29" descr="C:\Users\jacqui.fenner\Desktop\PTT templates\images\noaa icons\noaa_icons-07.png">
              <a:hlinkClick r:id="rId8"/>
            </p:cNvPr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-15240" y="2514600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29" descr="C:\Users\jacqui.fenner\Desktop\PTT templates\images\noaa icons\noaa_icons-08.png">
              <a:hlinkClick r:id="rId10"/>
            </p:cNvPr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-15240" y="1447800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29" descr="C:\Users\jacqui.fenner\Desktop\PTT templates\images\noaa icons\noaa_icons-10.png">
              <a:hlinkClick r:id="rId12"/>
            </p:cNvPr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>
              <a:off x="-15240" y="381000"/>
              <a:ext cx="472440" cy="32400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3" name="Google Shape;153;p29"/>
            <p:cNvGrpSpPr/>
            <p:nvPr/>
          </p:nvGrpSpPr>
          <p:grpSpPr>
            <a:xfrm>
              <a:off x="15148" y="0"/>
              <a:ext cx="420600" cy="6858000"/>
              <a:chOff x="15148" y="0"/>
              <a:chExt cx="420600" cy="6858000"/>
            </a:xfrm>
          </p:grpSpPr>
          <p:grpSp>
            <p:nvGrpSpPr>
              <p:cNvPr id="154" name="Google Shape;154;p29"/>
              <p:cNvGrpSpPr/>
              <p:nvPr/>
            </p:nvGrpSpPr>
            <p:grpSpPr>
              <a:xfrm>
                <a:off x="15148" y="1066800"/>
                <a:ext cx="420600" cy="5334000"/>
                <a:chOff x="15148" y="1066800"/>
                <a:chExt cx="420600" cy="5334000"/>
              </a:xfrm>
            </p:grpSpPr>
            <p:cxnSp>
              <p:nvCxnSpPr>
                <p:cNvPr id="155" name="Google Shape;155;p29"/>
                <p:cNvCxnSpPr/>
                <p:nvPr/>
              </p:nvCxnSpPr>
              <p:spPr>
                <a:xfrm>
                  <a:off x="15148" y="42672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156" name="Google Shape;156;p29"/>
                <p:cNvCxnSpPr/>
                <p:nvPr/>
              </p:nvCxnSpPr>
              <p:spPr>
                <a:xfrm>
                  <a:off x="15148" y="32004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157" name="Google Shape;157;p29"/>
                <p:cNvCxnSpPr/>
                <p:nvPr/>
              </p:nvCxnSpPr>
              <p:spPr>
                <a:xfrm>
                  <a:off x="15148" y="21336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158" name="Google Shape;158;p29"/>
                <p:cNvCxnSpPr/>
                <p:nvPr/>
              </p:nvCxnSpPr>
              <p:spPr>
                <a:xfrm>
                  <a:off x="15148" y="53340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159" name="Google Shape;159;p29"/>
                <p:cNvCxnSpPr/>
                <p:nvPr/>
              </p:nvCxnSpPr>
              <p:spPr>
                <a:xfrm>
                  <a:off x="15148" y="10668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160" name="Google Shape;160;p29"/>
                <p:cNvCxnSpPr/>
                <p:nvPr/>
              </p:nvCxnSpPr>
              <p:spPr>
                <a:xfrm>
                  <a:off x="15148" y="6400800"/>
                  <a:ext cx="420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>
                      <a:alpha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</p:grpSp>
          <p:cxnSp>
            <p:nvCxnSpPr>
              <p:cNvPr id="161" name="Google Shape;161;p29"/>
              <p:cNvCxnSpPr/>
              <p:nvPr/>
            </p:nvCxnSpPr>
            <p:spPr>
              <a:xfrm>
                <a:off x="431292" y="0"/>
                <a:ext cx="0" cy="68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>
                    <a:alpha val="4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sp>
        <p:nvSpPr>
          <p:cNvPr id="162" name="Google Shape;162;p29"/>
          <p:cNvSpPr txBox="1">
            <a:spLocks noGrp="1"/>
          </p:cNvSpPr>
          <p:nvPr>
            <p:ph type="title"/>
          </p:nvPr>
        </p:nvSpPr>
        <p:spPr>
          <a:xfrm>
            <a:off x="1016000" y="1066799"/>
            <a:ext cx="10578300" cy="12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58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0" y="6400801"/>
            <a:ext cx="12192000" cy="457200"/>
          </a:xfrm>
          <a:prstGeom prst="rect">
            <a:avLst/>
          </a:prstGeom>
          <a:solidFill>
            <a:srgbClr val="D6F5FF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9"/>
          <p:cNvSpPr txBox="1"/>
          <p:nvPr/>
        </p:nvSpPr>
        <p:spPr>
          <a:xfrm>
            <a:off x="1930400" y="6551712"/>
            <a:ext cx="96519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333" b="0" i="0" u="none" strike="noStrike" cap="none">
                <a:solidFill>
                  <a:srgbClr val="0B4596"/>
                </a:solidFill>
                <a:latin typeface="Arial Narrow"/>
                <a:ea typeface="Arial Narrow"/>
                <a:cs typeface="Arial Narrow"/>
                <a:sym typeface="Arial Narrow"/>
              </a:rPr>
              <a:t>Department of Commerce  //  National Oceanic and Atmospheric Administration  //  </a:t>
            </a:r>
            <a:fld id="{00000000-1234-1234-1234-123412341234}" type="slidenum">
              <a:rPr lang="en-US" sz="1333" b="0" i="0" u="none" strike="noStrike" cap="none">
                <a:solidFill>
                  <a:srgbClr val="0B4596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sz="1333" b="0" i="0" u="none" strike="noStrike" cap="none">
              <a:solidFill>
                <a:srgbClr val="0B4596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165" name="Google Shape;165;p29" descr="G:\STALL\ST Comms\Templates &amp; Resources\Logos\Other Emblems\DOC Logo\DOC Color.png">
            <a:hlinkClick r:id="rId14"/>
          </p:cNvPr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304800" y="6443457"/>
            <a:ext cx="371888" cy="371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9">
            <a:hlinkClick r:id="rId16"/>
          </p:cNvPr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853102" y="6449252"/>
            <a:ext cx="360299" cy="36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FEFE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30" descr="Logos for NOAA, National Weather Service, and Weather-Ready Nation." title="Logos"/>
          <p:cNvGrpSpPr/>
          <p:nvPr/>
        </p:nvGrpSpPr>
        <p:grpSpPr>
          <a:xfrm>
            <a:off x="3967350" y="400277"/>
            <a:ext cx="4394917" cy="959315"/>
            <a:chOff x="2286000" y="243840"/>
            <a:chExt cx="3520440" cy="758952"/>
          </a:xfrm>
        </p:grpSpPr>
        <p:pic>
          <p:nvPicPr>
            <p:cNvPr id="176" name="Google Shape;176;p30" descr="N:\GRAPHICS\NOAA\HazSimpPPT\Backgrounds\Logos\Ambassador_badge_transparent.png" title="Weather-Ready Nation logo."/>
            <p:cNvPicPr preferRelativeResize="0"/>
            <p:nvPr/>
          </p:nvPicPr>
          <p:blipFill rotWithShape="1">
            <a:blip r:embed="rId3">
              <a:alphaModFix/>
            </a:blip>
            <a:srcRect b="25082"/>
            <a:stretch/>
          </p:blipFill>
          <p:spPr>
            <a:xfrm>
              <a:off x="4343400" y="369876"/>
              <a:ext cx="1463040" cy="5251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30" descr="N:\GRAPHICS\NOAA\HazSimpPPT\Backgrounds\Logos\US-NationalWeatherService-Logo-01.png" title="National Weather Service logo.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307080" y="243840"/>
              <a:ext cx="758952" cy="7589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30" descr="N:\GRAPHICS\NOAA\HazSimpPPT\Backgrounds\Logos\NOAA_logo_CMYK.png" title="NOAA Logo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286000" y="266700"/>
              <a:ext cx="731127" cy="73152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8" name="Wrench and Screwdriver" descr="Clip Art of wrench and screwdriver." title="Image 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4900" y="1860300"/>
            <a:ext cx="564100" cy="52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0"/>
          <p:cNvSpPr txBox="1"/>
          <p:nvPr/>
        </p:nvSpPr>
        <p:spPr>
          <a:xfrm>
            <a:off x="-300800" y="1512000"/>
            <a:ext cx="12413700" cy="25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000" tIns="34000" rIns="68000" bIns="34000" anchor="t" anchorCtr="0">
            <a:noAutofit/>
          </a:bodyPr>
          <a:lstStyle/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1" dirty="0">
                <a:solidFill>
                  <a:srgbClr val="403152"/>
                </a:solidFill>
              </a:rPr>
              <a:t>NWS Hazard Simplification Project:</a:t>
            </a:r>
            <a:endParaRPr sz="3000" b="1" dirty="0">
              <a:solidFill>
                <a:srgbClr val="403152"/>
              </a:solidFill>
            </a:endParaRP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b="1" i="1" dirty="0">
                <a:solidFill>
                  <a:srgbClr val="1C4587"/>
                </a:solidFill>
              </a:rPr>
              <a:t>Plain Language Coming to NWS’</a:t>
            </a:r>
            <a:endParaRPr sz="2800" b="1" i="1" dirty="0">
              <a:solidFill>
                <a:srgbClr val="1C4587"/>
              </a:solidFill>
            </a:endParaRP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b="1" i="1" dirty="0">
                <a:solidFill>
                  <a:srgbClr val="1C4587"/>
                </a:solidFill>
              </a:rPr>
              <a:t> Watch, Warning, and Advisory System</a:t>
            </a:r>
            <a:endParaRPr sz="2800" b="1" i="1" dirty="0">
              <a:solidFill>
                <a:srgbClr val="1C4587"/>
              </a:solidFill>
            </a:endParaRP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dirty="0">
              <a:solidFill>
                <a:srgbClr val="403152"/>
              </a:solidFill>
            </a:endParaRP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 b="1" i="1" dirty="0">
                <a:solidFill>
                  <a:srgbClr val="403152"/>
                </a:solidFill>
              </a:rPr>
              <a:t>Danielle </a:t>
            </a:r>
            <a:r>
              <a:rPr lang="en-US" sz="2100" b="1" i="1" dirty="0" err="1">
                <a:solidFill>
                  <a:srgbClr val="403152"/>
                </a:solidFill>
              </a:rPr>
              <a:t>Nagele</a:t>
            </a:r>
            <a:r>
              <a:rPr lang="en-US" sz="2100" b="1" i="1" dirty="0">
                <a:solidFill>
                  <a:srgbClr val="403152"/>
                </a:solidFill>
              </a:rPr>
              <a:t>, Senior Project Advisor</a:t>
            </a:r>
            <a:endParaRPr sz="2100" b="1" i="1" dirty="0">
              <a:solidFill>
                <a:srgbClr val="403152"/>
              </a:solidFill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1429988" y="4127700"/>
            <a:ext cx="85782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000" tIns="34000" rIns="68000" bIns="3400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1" u="sng">
                <a:solidFill>
                  <a:srgbClr val="3F3151"/>
                </a:solidFill>
              </a:rPr>
              <a:t>Website</a:t>
            </a:r>
            <a:r>
              <a:rPr lang="en-US" sz="2100" b="1" i="1">
                <a:solidFill>
                  <a:srgbClr val="3F3151"/>
                </a:solidFill>
              </a:rPr>
              <a:t>:</a:t>
            </a:r>
            <a:r>
              <a:rPr lang="en-US" sz="2100" b="1" i="1"/>
              <a:t> </a:t>
            </a:r>
            <a:r>
              <a:rPr lang="en-US" sz="2100" b="1" i="1">
                <a:solidFill>
                  <a:srgbClr val="980000"/>
                </a:solidFill>
              </a:rPr>
              <a:t>https://www.weather.gov/hazardsimplification/</a:t>
            </a:r>
            <a:endParaRPr sz="2100" b="1" i="1">
              <a:solidFill>
                <a:srgbClr val="980000"/>
              </a:solidFill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1" i="1" u="sng">
              <a:solidFill>
                <a:srgbClr val="403152"/>
              </a:solidFill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1" u="sng">
                <a:solidFill>
                  <a:srgbClr val="403152"/>
                </a:solidFill>
              </a:rPr>
              <a:t>Contact Information</a:t>
            </a:r>
            <a:r>
              <a:rPr lang="en-US" sz="2100" b="1" i="1">
                <a:solidFill>
                  <a:srgbClr val="403152"/>
                </a:solidFill>
              </a:rPr>
              <a:t>:</a:t>
            </a:r>
            <a:r>
              <a:rPr lang="en-US" sz="2100" b="1" i="1"/>
              <a:t> </a:t>
            </a:r>
            <a:r>
              <a:rPr lang="en-US" sz="2100" b="1" i="1">
                <a:solidFill>
                  <a:srgbClr val="980000"/>
                </a:solidFill>
              </a:rPr>
              <a:t>hazsimp@noaa.gov</a:t>
            </a:r>
            <a:endParaRPr sz="2100">
              <a:solidFill>
                <a:srgbClr val="980000"/>
              </a:solidFill>
            </a:endParaRPr>
          </a:p>
        </p:txBody>
      </p:sp>
      <p:pic>
        <p:nvPicPr>
          <p:cNvPr id="179" name="Person throwing paint" descr="3D figure throwing blue paint from pain bucket on white background." title="Image 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095550" y="1721358"/>
            <a:ext cx="1078211" cy="80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0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 smtClean="0"/>
              <a:pPr lvl="0"/>
              <a:t>1</a:t>
            </a:fld>
            <a:endParaRPr lang="en-US"/>
          </a:p>
        </p:txBody>
      </p:sp>
      <p:sp>
        <p:nvSpPr>
          <p:cNvPr id="3" name="Title 2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</a:t>
            </a:r>
            <a:endParaRPr lang="en-US" dirty="0"/>
          </a:p>
        </p:txBody>
      </p:sp>
      <p:sp>
        <p:nvSpPr>
          <p:cNvPr id="5" name="Text Placeholder 4" hidden="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 txBox="1">
            <a:spLocks noGrp="1"/>
          </p:cNvSpPr>
          <p:nvPr>
            <p:ph type="title"/>
          </p:nvPr>
        </p:nvSpPr>
        <p:spPr>
          <a:xfrm>
            <a:off x="415600" y="-16233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99" name="Google Shape;299;p39"/>
          <p:cNvSpPr txBox="1"/>
          <p:nvPr/>
        </p:nvSpPr>
        <p:spPr>
          <a:xfrm>
            <a:off x="111633" y="1275967"/>
            <a:ext cx="63921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>
                <a:solidFill>
                  <a:srgbClr val="980000"/>
                </a:solidFill>
              </a:rPr>
              <a:t>Revamp</a:t>
            </a:r>
            <a:r>
              <a:rPr lang="en-US" sz="2400" dirty="0">
                <a:solidFill>
                  <a:srgbClr val="980000"/>
                </a:solidFill>
              </a:rPr>
              <a:t> </a:t>
            </a:r>
            <a:r>
              <a:rPr lang="en-US" sz="2400" dirty="0">
                <a:solidFill>
                  <a:schemeClr val="dk1"/>
                </a:solidFill>
              </a:rPr>
              <a:t>- Remove Advisory term from the system in favor of plain language headlines</a:t>
            </a:r>
            <a:endParaRPr sz="1900" dirty="0">
              <a:solidFill>
                <a:schemeClr val="dk1"/>
              </a:solidFill>
            </a:endParaRPr>
          </a:p>
        </p:txBody>
      </p:sp>
      <p:sp>
        <p:nvSpPr>
          <p:cNvPr id="297" name="Google Shape;297;p39"/>
          <p:cNvSpPr txBox="1"/>
          <p:nvPr/>
        </p:nvSpPr>
        <p:spPr>
          <a:xfrm>
            <a:off x="6737275" y="1183775"/>
            <a:ext cx="4961100" cy="1185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u="sng" dirty="0">
                <a:solidFill>
                  <a:srgbClr val="073763"/>
                </a:solidFill>
              </a:rPr>
              <a:t>Option 1:</a:t>
            </a:r>
            <a:r>
              <a:rPr lang="en-US" sz="1500" dirty="0">
                <a:solidFill>
                  <a:srgbClr val="073763"/>
                </a:solidFill>
              </a:rPr>
              <a:t> </a:t>
            </a:r>
            <a:r>
              <a:rPr lang="en-US" sz="1500" dirty="0">
                <a:solidFill>
                  <a:schemeClr val="dk1"/>
                </a:solidFill>
              </a:rPr>
              <a:t>  “Snow: Light accumulations today”</a:t>
            </a:r>
            <a:endParaRPr sz="1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u="sng" dirty="0">
                <a:solidFill>
                  <a:srgbClr val="073763"/>
                </a:solidFill>
              </a:rPr>
              <a:t>Option 2</a:t>
            </a:r>
            <a:r>
              <a:rPr lang="en-US" sz="1500" b="1" dirty="0">
                <a:solidFill>
                  <a:srgbClr val="073763"/>
                </a:solidFill>
              </a:rPr>
              <a:t>:</a:t>
            </a:r>
            <a:r>
              <a:rPr lang="en-US" sz="1500" dirty="0">
                <a:solidFill>
                  <a:srgbClr val="073763"/>
                </a:solidFill>
              </a:rPr>
              <a:t> </a:t>
            </a:r>
            <a:r>
              <a:rPr lang="en-US" sz="1500" dirty="0">
                <a:solidFill>
                  <a:schemeClr val="dk1"/>
                </a:solidFill>
              </a:rPr>
              <a:t>  “Caution: Light snow accumulations today”</a:t>
            </a:r>
            <a:endParaRPr sz="1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u="sng" dirty="0">
                <a:solidFill>
                  <a:srgbClr val="073763"/>
                </a:solidFill>
              </a:rPr>
              <a:t>Option 3</a:t>
            </a:r>
            <a:r>
              <a:rPr lang="en-US" sz="1500" b="1" dirty="0">
                <a:solidFill>
                  <a:srgbClr val="073763"/>
                </a:solidFill>
              </a:rPr>
              <a:t>:</a:t>
            </a:r>
            <a:r>
              <a:rPr lang="en-US" sz="1500" dirty="0">
                <a:solidFill>
                  <a:srgbClr val="073763"/>
                </a:solidFill>
              </a:rPr>
              <a:t>   </a:t>
            </a:r>
            <a:r>
              <a:rPr lang="en-US" sz="1500" dirty="0">
                <a:solidFill>
                  <a:schemeClr val="dk1"/>
                </a:solidFill>
              </a:rPr>
              <a:t>“Light snow accumulations today”</a:t>
            </a:r>
            <a:endParaRPr sz="1900" dirty="0">
              <a:solidFill>
                <a:schemeClr val="dk1"/>
              </a:solidFill>
            </a:endParaRPr>
          </a:p>
        </p:txBody>
      </p:sp>
      <p:sp>
        <p:nvSpPr>
          <p:cNvPr id="300" name="Google Shape;300;p39" title="Curved arrow 1."/>
          <p:cNvSpPr/>
          <p:nvPr/>
        </p:nvSpPr>
        <p:spPr>
          <a:xfrm rot="560152">
            <a:off x="5173666" y="2190870"/>
            <a:ext cx="1445830" cy="329740"/>
          </a:xfrm>
          <a:custGeom>
            <a:avLst/>
            <a:gdLst/>
            <a:ahLst/>
            <a:cxnLst/>
            <a:rect l="l" t="t" r="r" b="b"/>
            <a:pathLst>
              <a:path w="43374" h="9892" extrusionOk="0">
                <a:moveTo>
                  <a:pt x="0" y="4566"/>
                </a:moveTo>
                <a:cubicBezTo>
                  <a:pt x="5374" y="5422"/>
                  <a:pt x="25016" y="10463"/>
                  <a:pt x="32245" y="9702"/>
                </a:cubicBezTo>
                <a:cubicBezTo>
                  <a:pt x="39474" y="8941"/>
                  <a:pt x="41519" y="1617"/>
                  <a:pt x="43374" y="0"/>
                </a:cubicBezTo>
              </a:path>
            </a:pathLst>
          </a:cu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96" name="Google Shape;296;p39"/>
          <p:cNvSpPr txBox="1"/>
          <p:nvPr/>
        </p:nvSpPr>
        <p:spPr>
          <a:xfrm>
            <a:off x="164400" y="3030400"/>
            <a:ext cx="3518700" cy="2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675" tIns="45325" rIns="90675" bIns="453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>
                <a:solidFill>
                  <a:srgbClr val="980000"/>
                </a:solidFill>
              </a:rPr>
              <a:t>Repair</a:t>
            </a:r>
            <a:endParaRPr sz="2400" b="1" u="sng">
              <a:solidFill>
                <a:srgbClr val="98000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6096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➢"/>
            </a:pPr>
            <a:r>
              <a:rPr lang="en-US" sz="2400" u="sng">
                <a:solidFill>
                  <a:schemeClr val="dk1"/>
                </a:solidFill>
              </a:rPr>
              <a:t>Consolidation</a:t>
            </a:r>
            <a:r>
              <a:rPr lang="en-US" sz="2400">
                <a:solidFill>
                  <a:schemeClr val="dk1"/>
                </a:solidFill>
              </a:rPr>
              <a:t>: less product types</a:t>
            </a:r>
            <a:endParaRPr sz="2400">
              <a:solidFill>
                <a:schemeClr val="dk1"/>
              </a:solidFill>
            </a:endParaRPr>
          </a:p>
          <a:p>
            <a:pPr marL="6096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6096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➢"/>
            </a:pPr>
            <a:r>
              <a:rPr lang="en-US" sz="2400" u="sng">
                <a:solidFill>
                  <a:schemeClr val="dk1"/>
                </a:solidFill>
              </a:rPr>
              <a:t>Reformatting</a:t>
            </a:r>
            <a:r>
              <a:rPr lang="en-US" sz="2400">
                <a:solidFill>
                  <a:schemeClr val="dk1"/>
                </a:solidFill>
              </a:rPr>
              <a:t>: more clear, intuitive formats</a:t>
            </a:r>
            <a:endParaRPr sz="2400">
              <a:solidFill>
                <a:schemeClr val="dk1"/>
              </a:solidFill>
            </a:endParaRPr>
          </a:p>
          <a:p>
            <a:pPr marL="6096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pic>
        <p:nvPicPr>
          <p:cNvPr id="298" name="Google Shape;298;p39" descr="Timeline graphic published by NOAA at weather.gov/hazsimp. The far left of the timeline states: &quot;2021 NOW NWS Decision made to remove use of [begin italicize] Advisory &amp; Special Weather Statements [end italicize]. The next spot to the right on timeline states: &quot;Hold feedback webinars (partners, public, and workforce) to determine new plain language headlines.&quot; The next spot to the right on timeline states: &quot;Update NWS policy, software, and display systems.&quot; The next spot on to the right on timeline states: Public education, partner outreach, and forecaster training.&quot; The next spot to the right on timeline states: &quot;Test the new hazard messaging headline system.&quot; The final spot to the right on timeline states: &quot;2024 New hazard messaging headline system [begin bold] Goes Live [end bold].  " title="Timeline from NOAA"/>
          <p:cNvPicPr preferRelativeResize="0"/>
          <p:nvPr/>
        </p:nvPicPr>
        <p:blipFill rotWithShape="1">
          <a:blip r:embed="rId3">
            <a:alphaModFix/>
          </a:blip>
          <a:srcRect l="2496" t="32118" r="1099" b="2786"/>
          <a:stretch/>
        </p:blipFill>
        <p:spPr>
          <a:xfrm>
            <a:off x="3737367" y="2901533"/>
            <a:ext cx="7867100" cy="342423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94" name="Google Shape;294;p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>
            <a:spLocks noGrp="1"/>
          </p:cNvSpPr>
          <p:nvPr>
            <p:ph type="title"/>
          </p:nvPr>
        </p:nvSpPr>
        <p:spPr>
          <a:xfrm>
            <a:off x="0" y="-16225"/>
            <a:ext cx="12192000" cy="96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The NWS “Watch, Warning and Advisory” System</a:t>
            </a:r>
            <a:endParaRPr sz="3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i="1"/>
              <a:t>How We Message for Weather &amp; Water Hazards Today</a:t>
            </a:r>
            <a:endParaRPr sz="2900" i="1" u="sng"/>
          </a:p>
        </p:txBody>
      </p:sp>
      <p:sp>
        <p:nvSpPr>
          <p:cNvPr id="186" name="Google Shape;186;p31"/>
          <p:cNvSpPr txBox="1"/>
          <p:nvPr/>
        </p:nvSpPr>
        <p:spPr>
          <a:xfrm>
            <a:off x="5700" y="1207100"/>
            <a:ext cx="12022500" cy="58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0005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 b="1" u="sng">
                <a:solidFill>
                  <a:srgbClr val="1C4587"/>
                </a:solidFill>
              </a:rPr>
              <a:t>Watch</a:t>
            </a:r>
            <a:r>
              <a:rPr lang="en-US" sz="2800" b="1">
                <a:solidFill>
                  <a:srgbClr val="1C4587"/>
                </a:solidFill>
              </a:rPr>
              <a:t>:</a:t>
            </a:r>
            <a:r>
              <a:rPr lang="en-US" sz="2800" b="1">
                <a:solidFill>
                  <a:srgbClr val="0000FF"/>
                </a:solidFill>
              </a:rPr>
              <a:t> </a:t>
            </a:r>
            <a:r>
              <a:rPr lang="en-US" sz="2800"/>
              <a:t>Issued when a </a:t>
            </a:r>
            <a:r>
              <a:rPr lang="en-US" sz="2800" b="1">
                <a:solidFill>
                  <a:srgbClr val="980000"/>
                </a:solidFill>
              </a:rPr>
              <a:t>life- and/or property-threatening</a:t>
            </a:r>
            <a:r>
              <a:rPr lang="en-US" sz="2800" b="1"/>
              <a:t> </a:t>
            </a:r>
            <a:r>
              <a:rPr lang="en-US" sz="2800"/>
              <a:t>event is </a:t>
            </a:r>
            <a:r>
              <a:rPr lang="en-US" sz="2800" i="1" u="sng"/>
              <a:t>possible</a:t>
            </a:r>
            <a:r>
              <a:rPr lang="en-US" sz="2800"/>
              <a:t> - but </a:t>
            </a:r>
            <a:r>
              <a:rPr lang="en-US" sz="2800" i="1" u="sng"/>
              <a:t>not yet certain</a:t>
            </a:r>
            <a:endParaRPr sz="2800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" b="1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  <a:p>
            <a:pPr marL="40005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 b="1" u="sng">
                <a:solidFill>
                  <a:srgbClr val="1C4587"/>
                </a:solidFill>
              </a:rPr>
              <a:t>Warning</a:t>
            </a:r>
            <a:r>
              <a:rPr lang="en-US" sz="2800" b="1">
                <a:solidFill>
                  <a:srgbClr val="1C4587"/>
                </a:solidFill>
              </a:rPr>
              <a:t>:</a:t>
            </a:r>
            <a:r>
              <a:rPr lang="en-US" sz="2800" b="1"/>
              <a:t> </a:t>
            </a:r>
            <a:r>
              <a:rPr lang="en-US" sz="2800"/>
              <a:t>Issued </a:t>
            </a:r>
            <a:r>
              <a:rPr lang="en-US" sz="2800">
                <a:solidFill>
                  <a:schemeClr val="dk1"/>
                </a:solidFill>
              </a:rPr>
              <a:t>when a </a:t>
            </a:r>
            <a:r>
              <a:rPr lang="en-US" sz="2800" b="1">
                <a:solidFill>
                  <a:srgbClr val="980000"/>
                </a:solidFill>
              </a:rPr>
              <a:t>life- and/or property-threatening</a:t>
            </a:r>
            <a:r>
              <a:rPr lang="en-US" sz="2800">
                <a:solidFill>
                  <a:srgbClr val="980000"/>
                </a:solidFill>
              </a:rPr>
              <a:t> </a:t>
            </a:r>
            <a:r>
              <a:rPr lang="en-US" sz="2800">
                <a:solidFill>
                  <a:schemeClr val="dk1"/>
                </a:solidFill>
              </a:rPr>
              <a:t>event is </a:t>
            </a:r>
            <a:r>
              <a:rPr lang="en-US" sz="2800" i="1" u="sng">
                <a:solidFill>
                  <a:schemeClr val="dk1"/>
                </a:solidFill>
              </a:rPr>
              <a:t>happening </a:t>
            </a:r>
            <a:r>
              <a:rPr lang="en-US" sz="2800">
                <a:solidFill>
                  <a:schemeClr val="dk1"/>
                </a:solidFill>
              </a:rPr>
              <a:t> or </a:t>
            </a:r>
            <a:r>
              <a:rPr lang="en-US" sz="2800" i="1" u="sng">
                <a:solidFill>
                  <a:schemeClr val="dk1"/>
                </a:solidFill>
              </a:rPr>
              <a:t>about to happen</a:t>
            </a:r>
            <a:r>
              <a:rPr lang="en-US" sz="2800">
                <a:solidFill>
                  <a:schemeClr val="dk1"/>
                </a:solidFill>
              </a:rPr>
              <a:t> </a:t>
            </a:r>
            <a:endParaRPr sz="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40005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 b="1" u="sng">
                <a:solidFill>
                  <a:srgbClr val="1C4587"/>
                </a:solidFill>
              </a:rPr>
              <a:t>Advisory</a:t>
            </a:r>
            <a:r>
              <a:rPr lang="en-US" sz="2800" b="1">
                <a:solidFill>
                  <a:srgbClr val="1C4587"/>
                </a:solidFill>
              </a:rPr>
              <a:t>:</a:t>
            </a:r>
            <a:r>
              <a:rPr lang="en-US" sz="2800" b="1"/>
              <a:t> </a:t>
            </a:r>
            <a:r>
              <a:rPr lang="en-US" sz="2800"/>
              <a:t>Issued when an event </a:t>
            </a:r>
            <a:r>
              <a:rPr lang="en-US" sz="2800" b="1">
                <a:solidFill>
                  <a:srgbClr val="980000"/>
                </a:solidFill>
              </a:rPr>
              <a:t>less serious than a Warning </a:t>
            </a:r>
            <a:r>
              <a:rPr lang="en-US" sz="2800"/>
              <a:t>is </a:t>
            </a:r>
            <a:r>
              <a:rPr lang="en-US" sz="2800" i="1" u="sng">
                <a:solidFill>
                  <a:schemeClr val="dk1"/>
                </a:solidFill>
              </a:rPr>
              <a:t>happening </a:t>
            </a:r>
            <a:r>
              <a:rPr lang="en-US" sz="2800">
                <a:solidFill>
                  <a:schemeClr val="dk1"/>
                </a:solidFill>
              </a:rPr>
              <a:t> or </a:t>
            </a:r>
            <a:r>
              <a:rPr lang="en-US" sz="2800" i="1" u="sng">
                <a:solidFill>
                  <a:schemeClr val="dk1"/>
                </a:solidFill>
              </a:rPr>
              <a:t>about to happen</a:t>
            </a:r>
            <a:r>
              <a:rPr lang="en-US" sz="2800">
                <a:solidFill>
                  <a:schemeClr val="dk1"/>
                </a:solidFill>
              </a:rPr>
              <a:t> </a:t>
            </a:r>
            <a:endParaRPr sz="2800" i="1" u="sng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" i="1" u="sng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>
              <a:solidFill>
                <a:srgbClr val="1C4587"/>
              </a:solidFill>
            </a:endParaRPr>
          </a:p>
          <a:p>
            <a:pPr marL="40005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2800" b="1" u="sng">
                <a:solidFill>
                  <a:srgbClr val="1C4587"/>
                </a:solidFill>
              </a:rPr>
              <a:t>Special Weather Statement</a:t>
            </a:r>
            <a:r>
              <a:rPr lang="en-US" sz="2800" b="1">
                <a:solidFill>
                  <a:srgbClr val="1C4587"/>
                </a:solidFill>
              </a:rPr>
              <a:t>:</a:t>
            </a:r>
            <a:r>
              <a:rPr lang="en-US" sz="2800" b="1">
                <a:solidFill>
                  <a:schemeClr val="dk1"/>
                </a:solidFill>
              </a:rPr>
              <a:t> </a:t>
            </a:r>
            <a:r>
              <a:rPr lang="en-US" sz="2800">
                <a:solidFill>
                  <a:schemeClr val="dk1"/>
                </a:solidFill>
              </a:rPr>
              <a:t>Issued when an event </a:t>
            </a:r>
            <a:r>
              <a:rPr lang="en-US" sz="2800" b="1">
                <a:solidFill>
                  <a:srgbClr val="980000"/>
                </a:solidFill>
              </a:rPr>
              <a:t>less serious (or of shorter duration) than an Advisory</a:t>
            </a:r>
            <a:r>
              <a:rPr lang="en-US" sz="2800">
                <a:solidFill>
                  <a:schemeClr val="dk1"/>
                </a:solidFill>
              </a:rPr>
              <a:t> is </a:t>
            </a:r>
            <a:r>
              <a:rPr lang="en-US" sz="2800" i="1" u="sng">
                <a:solidFill>
                  <a:schemeClr val="dk1"/>
                </a:solidFill>
              </a:rPr>
              <a:t>happening </a:t>
            </a:r>
            <a:r>
              <a:rPr lang="en-US" sz="2800">
                <a:solidFill>
                  <a:schemeClr val="dk1"/>
                </a:solidFill>
              </a:rPr>
              <a:t> or </a:t>
            </a:r>
            <a:r>
              <a:rPr lang="en-US" sz="2800" i="1" u="sng">
                <a:solidFill>
                  <a:schemeClr val="dk1"/>
                </a:solidFill>
              </a:rPr>
              <a:t>about to happen</a:t>
            </a:r>
            <a:r>
              <a:rPr lang="en-US" sz="2800">
                <a:solidFill>
                  <a:schemeClr val="dk1"/>
                </a:solidFill>
              </a:rPr>
              <a:t> </a:t>
            </a:r>
            <a:endParaRPr sz="2800" i="1" u="sng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" i="1" u="sng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i="1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i="1">
              <a:solidFill>
                <a:srgbClr val="980000"/>
              </a:solidFill>
            </a:endParaRPr>
          </a:p>
        </p:txBody>
      </p:sp>
      <p:sp>
        <p:nvSpPr>
          <p:cNvPr id="187" name="Google Shape;187;p3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>
            <a:spLocks noGrp="1"/>
          </p:cNvSpPr>
          <p:nvPr>
            <p:ph type="title"/>
          </p:nvPr>
        </p:nvSpPr>
        <p:spPr>
          <a:xfrm>
            <a:off x="713900" y="-55001"/>
            <a:ext cx="10578300" cy="12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Hazard Simplification - The Opportunity</a:t>
            </a:r>
            <a:endParaRPr/>
          </a:p>
        </p:txBody>
      </p:sp>
      <p:sp>
        <p:nvSpPr>
          <p:cNvPr id="197" name="Google Shape;197;p32"/>
          <p:cNvSpPr txBox="1"/>
          <p:nvPr/>
        </p:nvSpPr>
        <p:spPr>
          <a:xfrm>
            <a:off x="5937633" y="1026400"/>
            <a:ext cx="6125100" cy="9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1">
                <a:solidFill>
                  <a:srgbClr val="FF9900"/>
                </a:solidFill>
              </a:rPr>
              <a:t>The Weather Act, Section 406</a:t>
            </a:r>
            <a:endParaRPr sz="3200" b="1" i="1">
              <a:solidFill>
                <a:srgbClr val="FF9900"/>
              </a:solidFill>
            </a:endParaRPr>
          </a:p>
        </p:txBody>
      </p:sp>
      <p:sp>
        <p:nvSpPr>
          <p:cNvPr id="198" name="Google Shape;198;p32"/>
          <p:cNvSpPr txBox="1"/>
          <p:nvPr/>
        </p:nvSpPr>
        <p:spPr>
          <a:xfrm>
            <a:off x="488933" y="1268400"/>
            <a:ext cx="3450300" cy="8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1">
                <a:solidFill>
                  <a:srgbClr val="FF9900"/>
                </a:solidFill>
              </a:rPr>
              <a:t>NWS </a:t>
            </a:r>
            <a:endParaRPr sz="3200" b="1" i="1">
              <a:solidFill>
                <a:srgbClr val="FF99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1">
                <a:solidFill>
                  <a:srgbClr val="FF9900"/>
                </a:solidFill>
              </a:rPr>
              <a:t>Strategic Plan</a:t>
            </a:r>
            <a:endParaRPr sz="3200" b="1" i="1">
              <a:solidFill>
                <a:srgbClr val="FF9900"/>
              </a:solidFill>
            </a:endParaRPr>
          </a:p>
        </p:txBody>
      </p:sp>
      <p:pic>
        <p:nvPicPr>
          <p:cNvPr id="194" name="Google Shape;194;p32" descr="Imag of two people looking at a computer with the words below the image stating: GOAL 1. Reduce the impacts of weather, water, and climate events by transforming the way people receive, understand, and act on information." title="Goal 1"/>
          <p:cNvPicPr preferRelativeResize="0"/>
          <p:nvPr/>
        </p:nvPicPr>
        <p:blipFill rotWithShape="1">
          <a:blip r:embed="rId3">
            <a:alphaModFix/>
          </a:blip>
          <a:srcRect t="16303" r="64923"/>
          <a:stretch/>
        </p:blipFill>
        <p:spPr>
          <a:xfrm>
            <a:off x="3926000" y="1395633"/>
            <a:ext cx="1808432" cy="2815833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0" name="Google Shape;200;p32"/>
          <p:cNvSpPr txBox="1"/>
          <p:nvPr/>
        </p:nvSpPr>
        <p:spPr>
          <a:xfrm>
            <a:off x="6087933" y="1793500"/>
            <a:ext cx="5757300" cy="14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675" tIns="45325" rIns="90675" bIns="453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1">
                <a:solidFill>
                  <a:schemeClr val="dk1"/>
                </a:solidFill>
              </a:rPr>
              <a:t>“The purpose of (NOAA’s) system for issuing </a:t>
            </a:r>
            <a:endParaRPr sz="1900">
              <a:solidFill>
                <a:schemeClr val="dk1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1">
                <a:solidFill>
                  <a:schemeClr val="dk1"/>
                </a:solidFill>
              </a:rPr>
              <a:t>watches and warnings…shall be risk communication to the general public that informs action to prevent loss of life and property.”</a:t>
            </a:r>
            <a:endParaRPr sz="1900">
              <a:solidFill>
                <a:schemeClr val="dk1"/>
              </a:solidFill>
            </a:endParaRPr>
          </a:p>
        </p:txBody>
      </p:sp>
      <p:cxnSp>
        <p:nvCxnSpPr>
          <p:cNvPr id="196" name="Google Shape;196;p32" title="NWS Strategic plan"/>
          <p:cNvCxnSpPr>
            <a:stCxn id="194" idx="1"/>
          </p:cNvCxnSpPr>
          <p:nvPr/>
        </p:nvCxnSpPr>
        <p:spPr>
          <a:xfrm flipH="1">
            <a:off x="2387600" y="2803550"/>
            <a:ext cx="1538400" cy="1923900"/>
          </a:xfrm>
          <a:prstGeom prst="bentConnector2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9" name="Google Shape;199;p32"/>
          <p:cNvSpPr/>
          <p:nvPr/>
        </p:nvSpPr>
        <p:spPr>
          <a:xfrm>
            <a:off x="5973400" y="3307100"/>
            <a:ext cx="61251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675" tIns="45325" rIns="90675" bIns="453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chemeClr val="dk1"/>
                </a:solidFill>
              </a:rPr>
              <a:t>“…(NOAA) shall </a:t>
            </a:r>
            <a:r>
              <a:rPr lang="en-US" sz="2100" b="1" i="1" u="sng" strike="noStrike" cap="none">
                <a:solidFill>
                  <a:srgbClr val="980000"/>
                </a:solidFill>
              </a:rPr>
              <a:t>assess the (NOAA) system</a:t>
            </a:r>
            <a:r>
              <a:rPr lang="en-US" sz="2100" b="1" i="0" u="none" strike="noStrike" cap="none">
                <a:solidFill>
                  <a:schemeClr val="dk1"/>
                </a:solidFill>
              </a:rPr>
              <a:t> for issuing watches and warnings regarding hazardous weather and water events… </a:t>
            </a:r>
            <a:endParaRPr sz="2100" b="1">
              <a:solidFill>
                <a:schemeClr val="dk1"/>
              </a:solidFill>
            </a:endParaRPr>
          </a:p>
        </p:txBody>
      </p:sp>
      <p:pic>
        <p:nvPicPr>
          <p:cNvPr id="195" name="Google Shape;195;p32" descr="1.5 Integrate social, behavioral, and economic sciences to simplify the communication of information and improve the understanding and utility of forecasts and warnings." title="Better Information for Better Decision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000" y="4797067"/>
            <a:ext cx="6902357" cy="120723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1" name="Google Shape;201;p32" descr="Gavel resting on books with scale sitting on open book in background." title="Gavel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00467" y="4560399"/>
            <a:ext cx="2431254" cy="139163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>
            <a:spLocks noGrp="1"/>
          </p:cNvSpPr>
          <p:nvPr>
            <p:ph type="title"/>
          </p:nvPr>
        </p:nvSpPr>
        <p:spPr>
          <a:xfrm>
            <a:off x="415600" y="-16233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Road to Simplification</a:t>
            </a:r>
            <a:endParaRPr/>
          </a:p>
        </p:txBody>
      </p:sp>
      <p:pic>
        <p:nvPicPr>
          <p:cNvPr id="209" name="Google Shape;209;p33" descr="Text box includes map of United States. Findings: Change is desired, there are too many NWS headlines, and ADVISORY is the least understood." title="2014: Focus Group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433" y="1195633"/>
            <a:ext cx="6229090" cy="104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3" descr="Findings: Simplify and consolidate the alterting system, focus on impacts, and embrace improved formatting (like bullets) and easier to understand language." title="2015: Case Study Survey &amp; 3-Day Workshop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2733" y="2293600"/>
            <a:ext cx="6229099" cy="1040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3" descr="Findings: The WARNING headline is most embedded in current law and policy, ADVISORY least embedded, and most organizations adjust to change." title="2017: Insitutional Survey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4067" y="3388000"/>
            <a:ext cx="6229099" cy="1051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3" descr="Textbox includes image of chart with indistinguishable text. Findings: ADVISORY is clearly the least understood headline, and is often conflated with WATCH. " title="2018: Public Surveys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3067" y="4505900"/>
            <a:ext cx="6229099" cy="1054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3" descr="Findings: Surveys and engagements with NWS forecasters, core partners, and public participants supported by eliminating ADVISORIES." title="2020 Partner Webinars, Surveys, &amp; Focus Groups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29000" y="5587461"/>
            <a:ext cx="6266139" cy="1054233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3" title="Boudning box"/>
          <p:cNvSpPr txBox="1"/>
          <p:nvPr/>
        </p:nvSpPr>
        <p:spPr>
          <a:xfrm>
            <a:off x="826200" y="2542800"/>
            <a:ext cx="68913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FFFFFF"/>
              </a:solidFill>
            </a:endParaRPr>
          </a:p>
        </p:txBody>
      </p:sp>
      <p:pic>
        <p:nvPicPr>
          <p:cNvPr id="210" name="Google Shape;210;p33" descr="Foreground two-lane highway flanked by desert curving into the background's horizon." title="Image of Open Road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916099" y="1592067"/>
            <a:ext cx="2445283" cy="1627834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4"/>
          <p:cNvSpPr txBox="1">
            <a:spLocks noGrp="1"/>
          </p:cNvSpPr>
          <p:nvPr>
            <p:ph type="title"/>
          </p:nvPr>
        </p:nvSpPr>
        <p:spPr>
          <a:xfrm>
            <a:off x="0" y="-16225"/>
            <a:ext cx="12192000" cy="96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/>
              <a:t> </a:t>
            </a:r>
            <a:r>
              <a:rPr lang="en-US" sz="3400"/>
              <a:t>Why Transition to Plain Language?</a:t>
            </a:r>
            <a:endParaRPr sz="3000" i="1" u="sng"/>
          </a:p>
        </p:txBody>
      </p:sp>
      <p:sp>
        <p:nvSpPr>
          <p:cNvPr id="220" name="Google Shape;220;p34"/>
          <p:cNvSpPr txBox="1"/>
          <p:nvPr/>
        </p:nvSpPr>
        <p:spPr>
          <a:xfrm>
            <a:off x="100850" y="1175000"/>
            <a:ext cx="8367300" cy="9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/>
              <a:t>Too many headline terms requires interpretation: </a:t>
            </a:r>
            <a:endParaRPr sz="2200" b="1"/>
          </a:p>
        </p:txBody>
      </p:sp>
      <p:pic>
        <p:nvPicPr>
          <p:cNvPr id="222" name="Google Shape;222;p34" descr="Various headlines stating: &quot;How far in advnce can I issue this?&quot; with arrow to &quot;WATCH&quot; &quot;WATCH OUT&quot; &quot;WA WA&quot; &quot;Is this a downgrade?&quot; &quot;WARNING&quot; &quot;Which is worse?&quot; &quot;ADVISORY&quot; &quot;You're advising me to do - what?&quot;" title="Image of too many headline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0975" y="2058800"/>
            <a:ext cx="5619700" cy="3635875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3" name="Google Shape;223;p34"/>
          <p:cNvSpPr txBox="1"/>
          <p:nvPr/>
        </p:nvSpPr>
        <p:spPr>
          <a:xfrm>
            <a:off x="6990600" y="1992425"/>
            <a:ext cx="4727700" cy="4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dk1"/>
                </a:solidFill>
              </a:rPr>
              <a:t>Instead just describe hazard and impact in plain language:</a:t>
            </a:r>
            <a:endParaRPr sz="22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Emergency Managers prefer plain language headlines - they can be conveyed quickly and align with their need to copy and paste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Survey results from 2020 engagements with NWS partners and the public indicated strong support for plain language as well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21" name="Google Shape;221;p3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xfrm>
            <a:off x="415600" y="-16233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What is the Major Change?</a:t>
            </a:r>
            <a:endParaRPr sz="3400"/>
          </a:p>
        </p:txBody>
      </p:sp>
      <p:sp>
        <p:nvSpPr>
          <p:cNvPr id="229" name="Google Shape;229;p35" title="Grey box."/>
          <p:cNvSpPr/>
          <p:nvPr/>
        </p:nvSpPr>
        <p:spPr>
          <a:xfrm>
            <a:off x="113500" y="1012150"/>
            <a:ext cx="12016500" cy="20916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5" descr="&quot;What should I do?&quot; is asked followed by &quot;Prepare&quot; with an image of a clip art grocery cart filled with groceries, a flashlight, and two batteries." title="Image WATCH"/>
          <p:cNvSpPr/>
          <p:nvPr/>
        </p:nvSpPr>
        <p:spPr>
          <a:xfrm>
            <a:off x="3569825" y="1081250"/>
            <a:ext cx="3929700" cy="1859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b="1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1">
                <a:solidFill>
                  <a:srgbClr val="980000"/>
                </a:solidFill>
              </a:rPr>
              <a:t>What should I do?</a:t>
            </a:r>
            <a:r>
              <a:rPr lang="en-US" sz="1700"/>
              <a:t> - </a:t>
            </a:r>
            <a:r>
              <a:rPr lang="en-US" sz="1700" b="1">
                <a:solidFill>
                  <a:srgbClr val="0000FF"/>
                </a:solidFill>
              </a:rPr>
              <a:t>Prepare</a:t>
            </a:r>
            <a:r>
              <a:rPr lang="en-US" sz="1700"/>
              <a:t>!</a:t>
            </a:r>
            <a:endParaRPr sz="1700"/>
          </a:p>
        </p:txBody>
      </p:sp>
      <p:sp>
        <p:nvSpPr>
          <p:cNvPr id="233" name="Google Shape;233;p35" descr="&quot;What should I do?&quot; is asked followed by &quot;Take action!&quot; with an image of the icon for tornado shelter and an image of a caution sign with the words &quot;Turn Around Don't Drown.&quot; " title="Image WARNING"/>
          <p:cNvSpPr/>
          <p:nvPr/>
        </p:nvSpPr>
        <p:spPr>
          <a:xfrm>
            <a:off x="7821300" y="1087000"/>
            <a:ext cx="4007700" cy="1859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1" dirty="0">
                <a:solidFill>
                  <a:srgbClr val="980000"/>
                </a:solidFill>
              </a:rPr>
              <a:t>What should I do?</a:t>
            </a:r>
            <a:r>
              <a:rPr lang="en-US" sz="1700" dirty="0"/>
              <a:t> - </a:t>
            </a:r>
            <a:r>
              <a:rPr lang="en-US" sz="1700" b="1" dirty="0">
                <a:solidFill>
                  <a:srgbClr val="0000FF"/>
                </a:solidFill>
              </a:rPr>
              <a:t>Take action</a:t>
            </a:r>
            <a:r>
              <a:rPr lang="en-US" sz="1700" dirty="0"/>
              <a:t>!</a:t>
            </a:r>
            <a:endParaRPr sz="1700" dirty="0"/>
          </a:p>
        </p:txBody>
      </p:sp>
      <p:sp>
        <p:nvSpPr>
          <p:cNvPr id="234" name="Google Shape;234;p35"/>
          <p:cNvSpPr/>
          <p:nvPr/>
        </p:nvSpPr>
        <p:spPr>
          <a:xfrm>
            <a:off x="6384625" y="3613725"/>
            <a:ext cx="5643600" cy="28518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>
                <a:solidFill>
                  <a:srgbClr val="403152"/>
                </a:solidFill>
              </a:rPr>
              <a:t>PLAIN LANGUAGE HEADLINES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403152"/>
                </a:solidFill>
              </a:rPr>
              <a:t>An event less serious than a Warning is </a:t>
            </a:r>
            <a:r>
              <a:rPr lang="en-US" sz="1600" b="1" i="1" dirty="0">
                <a:solidFill>
                  <a:srgbClr val="403152"/>
                </a:solidFill>
              </a:rPr>
              <a:t>happening</a:t>
            </a:r>
            <a:r>
              <a:rPr lang="en-US" sz="1600" b="1" dirty="0">
                <a:solidFill>
                  <a:srgbClr val="403152"/>
                </a:solidFill>
              </a:rPr>
              <a:t> </a:t>
            </a:r>
            <a:endParaRPr sz="1600" b="1" u="sng" dirty="0">
              <a:solidFill>
                <a:srgbClr val="40315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1" dirty="0">
                <a:solidFill>
                  <a:srgbClr val="980000"/>
                </a:solidFill>
              </a:rPr>
              <a:t>What should I do?</a:t>
            </a:r>
            <a:r>
              <a:rPr lang="en-US" sz="1700" dirty="0"/>
              <a:t> -</a:t>
            </a:r>
            <a:r>
              <a:rPr lang="en-US" sz="1700" b="1" dirty="0"/>
              <a:t> </a:t>
            </a:r>
            <a:r>
              <a:rPr lang="en-US" sz="1700" b="1" dirty="0">
                <a:solidFill>
                  <a:srgbClr val="0000FF"/>
                </a:solidFill>
              </a:rPr>
              <a:t>Exercise caution</a:t>
            </a:r>
            <a:r>
              <a:rPr lang="en-US" sz="1700" dirty="0">
                <a:solidFill>
                  <a:schemeClr val="dk1"/>
                </a:solidFill>
              </a:rPr>
              <a:t> to avoid impacts.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i="1" u="sng" dirty="0"/>
          </a:p>
        </p:txBody>
      </p:sp>
      <p:sp>
        <p:nvSpPr>
          <p:cNvPr id="235" name="Google Shape;235;p35"/>
          <p:cNvSpPr txBox="1"/>
          <p:nvPr/>
        </p:nvSpPr>
        <p:spPr>
          <a:xfrm>
            <a:off x="-25000" y="1589775"/>
            <a:ext cx="3738000" cy="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/>
              <a:t>What Will Remain </a:t>
            </a:r>
            <a:endParaRPr sz="22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/>
              <a:t>the Same?</a:t>
            </a:r>
            <a:endParaRPr sz="2200" b="1"/>
          </a:p>
        </p:txBody>
      </p:sp>
      <p:sp>
        <p:nvSpPr>
          <p:cNvPr id="236" name="Google Shape;236;p35"/>
          <p:cNvSpPr txBox="1"/>
          <p:nvPr/>
        </p:nvSpPr>
        <p:spPr>
          <a:xfrm>
            <a:off x="336125" y="3502025"/>
            <a:ext cx="2805900" cy="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/>
              <a:t>What Will Change?</a:t>
            </a:r>
            <a:endParaRPr sz="2200" b="1"/>
          </a:p>
        </p:txBody>
      </p:sp>
      <p:sp>
        <p:nvSpPr>
          <p:cNvPr id="228" name="Google Shape;228;p35" title="Grey box 2."/>
          <p:cNvSpPr/>
          <p:nvPr/>
        </p:nvSpPr>
        <p:spPr>
          <a:xfrm>
            <a:off x="113500" y="3368625"/>
            <a:ext cx="12016500" cy="32814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35"/>
          <p:cNvSpPr/>
          <p:nvPr/>
        </p:nvSpPr>
        <p:spPr>
          <a:xfrm>
            <a:off x="383225" y="4040825"/>
            <a:ext cx="4007700" cy="2477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" b="1" dirty="0">
              <a:solidFill>
                <a:srgbClr val="40315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solidFill>
                  <a:srgbClr val="403152"/>
                </a:solidFill>
              </a:rPr>
              <a:t>ADVISORY</a:t>
            </a:r>
            <a:endParaRPr sz="1900" b="1" dirty="0">
              <a:solidFill>
                <a:srgbClr val="40315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b="1" dirty="0">
              <a:solidFill>
                <a:srgbClr val="40315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solidFill>
                  <a:srgbClr val="403152"/>
                </a:solidFill>
              </a:rPr>
              <a:t>&amp;</a:t>
            </a:r>
            <a:endParaRPr sz="1900" b="1" dirty="0">
              <a:solidFill>
                <a:srgbClr val="40315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b="1" dirty="0">
              <a:solidFill>
                <a:srgbClr val="40315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 b="1" dirty="0">
                <a:solidFill>
                  <a:srgbClr val="403152"/>
                </a:solidFill>
              </a:rPr>
              <a:t>SPECIAL WEATHER STATEMENT</a:t>
            </a:r>
            <a:endParaRPr sz="1900" b="1" dirty="0">
              <a:solidFill>
                <a:srgbClr val="40315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</p:txBody>
      </p:sp>
      <p:sp>
        <p:nvSpPr>
          <p:cNvPr id="238" name="Google Shape;238;p35"/>
          <p:cNvSpPr txBox="1"/>
          <p:nvPr/>
        </p:nvSpPr>
        <p:spPr>
          <a:xfrm>
            <a:off x="4318175" y="4608250"/>
            <a:ext cx="18624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/>
              <a:t>Become</a:t>
            </a:r>
            <a:endParaRPr sz="1800" b="1" i="1"/>
          </a:p>
        </p:txBody>
      </p:sp>
      <p:sp>
        <p:nvSpPr>
          <p:cNvPr id="239" name="Google Shape;239;p35"/>
          <p:cNvSpPr/>
          <p:nvPr/>
        </p:nvSpPr>
        <p:spPr>
          <a:xfrm>
            <a:off x="4797100" y="1237750"/>
            <a:ext cx="1487922" cy="2470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28575" cap="flat" cmpd="sng">
                  <a:solidFill>
                    <a:srgbClr val="40315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D9D9D9"/>
                </a:solidFill>
                <a:latin typeface="Calibri"/>
              </a:rPr>
              <a:t>WATCH</a:t>
            </a:r>
          </a:p>
        </p:txBody>
      </p:sp>
      <p:sp>
        <p:nvSpPr>
          <p:cNvPr id="240" name="Google Shape;240;p35"/>
          <p:cNvSpPr/>
          <p:nvPr/>
        </p:nvSpPr>
        <p:spPr>
          <a:xfrm>
            <a:off x="8799225" y="1237750"/>
            <a:ext cx="2037732" cy="24737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28575" cap="flat" cmpd="sng">
                  <a:solidFill>
                    <a:srgbClr val="40315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D9D9D9"/>
                </a:solidFill>
                <a:latin typeface="Calibri"/>
              </a:rPr>
              <a:t>WARNING</a:t>
            </a:r>
          </a:p>
        </p:txBody>
      </p:sp>
      <p:pic>
        <p:nvPicPr>
          <p:cNvPr id="241" name="Google Shape;241;p35" title="Image of grocery cart with groceries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7925" y="2043175"/>
            <a:ext cx="690825" cy="69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5" title="Image of tornado shelter.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24675" y="1975600"/>
            <a:ext cx="763500" cy="76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3" name="Google Shape;243;p35" title="Arrow below the word &quot;Become.&quot; "/>
          <p:cNvCxnSpPr/>
          <p:nvPr/>
        </p:nvCxnSpPr>
        <p:spPr>
          <a:xfrm>
            <a:off x="4595100" y="5091550"/>
            <a:ext cx="1443300" cy="23100"/>
          </a:xfrm>
          <a:prstGeom prst="straightConnector1">
            <a:avLst/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44" name="Google Shape;244;p35" title="Image SLOW caution sign.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86075" y="5163500"/>
            <a:ext cx="913450" cy="91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5" title="Image of person drinking from water bottle.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487725" y="5114662"/>
            <a:ext cx="1011170" cy="91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5" title="Image of a scarf.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959875" y="5172223"/>
            <a:ext cx="913450" cy="798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5" title="Image of caution sign with &quot;Turn Around Don't Drown.&quot;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159877" y="1946550"/>
            <a:ext cx="913450" cy="90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 title="Image flashlight and batteries."/>
          <p:cNvPicPr preferRelativeResize="0"/>
          <p:nvPr/>
        </p:nvPicPr>
        <p:blipFill rotWithShape="1">
          <a:blip r:embed="rId9">
            <a:alphaModFix/>
          </a:blip>
          <a:srcRect b="2922"/>
          <a:stretch/>
        </p:blipFill>
        <p:spPr>
          <a:xfrm>
            <a:off x="5871788" y="1975225"/>
            <a:ext cx="794108" cy="798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5" title="Image of person carrying trash can.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908275" y="5065788"/>
            <a:ext cx="1011175" cy="10111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5"/>
          <p:cNvSpPr txBox="1">
            <a:spLocks noGrp="1"/>
          </p:cNvSpPr>
          <p:nvPr>
            <p:ph type="sldNum" idx="12"/>
          </p:nvPr>
        </p:nvSpPr>
        <p:spPr>
          <a:xfrm>
            <a:off x="11398310" y="64655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415600" y="-168621"/>
            <a:ext cx="11360700" cy="110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</a:rPr>
              <a:t>Replacing Advisories &amp; Special Weather Statements</a:t>
            </a:r>
            <a:endParaRPr sz="32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Plain Language Headline Options</a:t>
            </a:r>
            <a:endParaRPr sz="3200"/>
          </a:p>
        </p:txBody>
      </p:sp>
      <p:sp>
        <p:nvSpPr>
          <p:cNvPr id="257" name="Google Shape;257;p36"/>
          <p:cNvSpPr/>
          <p:nvPr/>
        </p:nvSpPr>
        <p:spPr>
          <a:xfrm>
            <a:off x="1123950" y="1352550"/>
            <a:ext cx="9887100" cy="9906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NWS is currently considering three format options for the new plain language headline:</a:t>
            </a:r>
            <a:endParaRPr sz="2300"/>
          </a:p>
        </p:txBody>
      </p:sp>
      <p:sp>
        <p:nvSpPr>
          <p:cNvPr id="256" name="Google Shape;256;p36"/>
          <p:cNvSpPr txBox="1"/>
          <p:nvPr/>
        </p:nvSpPr>
        <p:spPr>
          <a:xfrm>
            <a:off x="158100" y="2696625"/>
            <a:ext cx="12028200" cy="35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>
                <a:solidFill>
                  <a:srgbClr val="07336F"/>
                </a:solidFill>
              </a:rPr>
              <a:t>Option 1:</a:t>
            </a:r>
            <a:r>
              <a:rPr lang="en-US" sz="2400"/>
              <a:t>  </a:t>
            </a:r>
            <a:r>
              <a:rPr lang="en-US" sz="2400" b="1"/>
              <a:t>Hazard leads message followed by description</a:t>
            </a:r>
            <a:endParaRPr sz="2400" b="1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Examples… </a:t>
            </a:r>
            <a:r>
              <a:rPr lang="en-US" sz="2200" i="1">
                <a:solidFill>
                  <a:srgbClr val="980000"/>
                </a:solidFill>
              </a:rPr>
              <a:t>“Snow: Light accumulations today”</a:t>
            </a:r>
            <a:r>
              <a:rPr lang="en-US" sz="2200"/>
              <a:t> or </a:t>
            </a:r>
            <a:r>
              <a:rPr lang="en-US" sz="2200" i="1">
                <a:solidFill>
                  <a:srgbClr val="980000"/>
                </a:solidFill>
              </a:rPr>
              <a:t>“Snow: Slippery roads today”</a:t>
            </a:r>
            <a:endParaRPr sz="2200" i="1">
              <a:solidFill>
                <a:srgbClr val="98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>
                <a:solidFill>
                  <a:srgbClr val="07336F"/>
                </a:solidFill>
              </a:rPr>
              <a:t>Option 2:</a:t>
            </a:r>
            <a:r>
              <a:rPr lang="en-US" sz="2400"/>
              <a:t>  </a:t>
            </a:r>
            <a:r>
              <a:rPr lang="en-US" sz="2400" b="1"/>
              <a:t>Caution leads message followed by hazard</a:t>
            </a:r>
            <a:endParaRPr sz="2400" b="1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Examples… </a:t>
            </a:r>
            <a:r>
              <a:rPr lang="en-US" sz="2200" i="1">
                <a:solidFill>
                  <a:srgbClr val="980000"/>
                </a:solidFill>
              </a:rPr>
              <a:t>"Caution: Light snow accumulations today"</a:t>
            </a:r>
            <a:r>
              <a:rPr lang="en-US" sz="2200"/>
              <a:t> or </a:t>
            </a:r>
            <a:r>
              <a:rPr lang="en-US" sz="2200" i="1">
                <a:solidFill>
                  <a:srgbClr val="980000"/>
                </a:solidFill>
              </a:rPr>
              <a:t>"Caution: Snow with slippery roads today"</a:t>
            </a:r>
            <a:endParaRPr sz="2200" i="1">
              <a:solidFill>
                <a:srgbClr val="98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>
                <a:solidFill>
                  <a:srgbClr val="07336F"/>
                </a:solidFill>
              </a:rPr>
              <a:t>Option 3:</a:t>
            </a:r>
            <a:r>
              <a:rPr lang="en-US" sz="2400"/>
              <a:t>  </a:t>
            </a:r>
            <a:r>
              <a:rPr lang="en-US" sz="2400" b="1"/>
              <a:t>Free text is used to describe hazard </a:t>
            </a:r>
            <a:endParaRPr sz="2400" b="1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Examples… </a:t>
            </a:r>
            <a:r>
              <a:rPr lang="en-US" sz="2200" i="1">
                <a:solidFill>
                  <a:srgbClr val="980000"/>
                </a:solidFill>
              </a:rPr>
              <a:t>"Light snow accumulations today"</a:t>
            </a:r>
            <a:r>
              <a:rPr lang="en-US" sz="2200"/>
              <a:t> or </a:t>
            </a:r>
            <a:r>
              <a:rPr lang="en-US" sz="2200" i="1">
                <a:solidFill>
                  <a:srgbClr val="980000"/>
                </a:solidFill>
              </a:rPr>
              <a:t>"Snow with slippery roads today"</a:t>
            </a:r>
            <a:endParaRPr sz="2200" i="1">
              <a:solidFill>
                <a:srgbClr val="98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i="1">
              <a:solidFill>
                <a:srgbClr val="980000"/>
              </a:solidFill>
            </a:endParaRPr>
          </a:p>
        </p:txBody>
      </p:sp>
      <p:sp>
        <p:nvSpPr>
          <p:cNvPr id="254" name="Google Shape;254;p3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 txBox="1">
            <a:spLocks noGrp="1"/>
          </p:cNvSpPr>
          <p:nvPr>
            <p:ph type="title"/>
          </p:nvPr>
        </p:nvSpPr>
        <p:spPr>
          <a:xfrm>
            <a:off x="-55400" y="-76200"/>
            <a:ext cx="12192000" cy="956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</a:rPr>
              <a:t>Transition to Plain Language Headlines  </a:t>
            </a:r>
            <a:endParaRPr sz="34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100" i="1">
                <a:solidFill>
                  <a:srgbClr val="FFFFFF"/>
                </a:solidFill>
              </a:rPr>
              <a:t>Examples of Fully Formatted Messages</a:t>
            </a:r>
            <a:endParaRPr sz="3100" i="1">
              <a:solidFill>
                <a:srgbClr val="FFFFFF"/>
              </a:solidFill>
            </a:endParaRPr>
          </a:p>
        </p:txBody>
      </p:sp>
      <p:sp>
        <p:nvSpPr>
          <p:cNvPr id="269" name="Google Shape;269;p37"/>
          <p:cNvSpPr/>
          <p:nvPr/>
        </p:nvSpPr>
        <p:spPr>
          <a:xfrm>
            <a:off x="54850" y="3992700"/>
            <a:ext cx="11971500" cy="3849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900" b="1">
                <a:solidFill>
                  <a:srgbClr val="FFFFFF"/>
                </a:solidFill>
              </a:rPr>
              <a:t>      Special Weather Statement transition              to…                   </a:t>
            </a:r>
            <a:r>
              <a:rPr lang="en-US" sz="1900" b="1">
                <a:solidFill>
                  <a:schemeClr val="lt1"/>
                </a:solidFill>
              </a:rPr>
              <a:t>Plain Language Format</a:t>
            </a:r>
            <a:endParaRPr sz="1900" b="1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900" b="1">
              <a:solidFill>
                <a:srgbClr val="FFFFFF"/>
              </a:solidFill>
            </a:endParaRPr>
          </a:p>
        </p:txBody>
      </p:sp>
      <p:cxnSp>
        <p:nvCxnSpPr>
          <p:cNvPr id="270" name="Google Shape;270;p37" title="Arrow red"/>
          <p:cNvCxnSpPr>
            <a:stCxn id="263" idx="3"/>
            <a:endCxn id="264" idx="1"/>
          </p:cNvCxnSpPr>
          <p:nvPr/>
        </p:nvCxnSpPr>
        <p:spPr>
          <a:xfrm>
            <a:off x="5771000" y="2657825"/>
            <a:ext cx="2487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1" name="Google Shape;271;p37" title="Arrow red 3."/>
          <p:cNvCxnSpPr>
            <a:stCxn id="266" idx="3"/>
            <a:endCxn id="268" idx="1"/>
          </p:cNvCxnSpPr>
          <p:nvPr/>
        </p:nvCxnSpPr>
        <p:spPr>
          <a:xfrm>
            <a:off x="5771000" y="5591850"/>
            <a:ext cx="248700" cy="3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2" name="Google Shape;272;p37"/>
          <p:cNvSpPr/>
          <p:nvPr/>
        </p:nvSpPr>
        <p:spPr>
          <a:xfrm>
            <a:off x="10438125" y="1479375"/>
            <a:ext cx="1147800" cy="2805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980000"/>
                </a:solidFill>
              </a:rPr>
              <a:t>VTEC</a:t>
            </a:r>
            <a:endParaRPr b="1">
              <a:solidFill>
                <a:srgbClr val="980000"/>
              </a:solidFill>
            </a:endParaRPr>
          </a:p>
        </p:txBody>
      </p:sp>
      <p:sp>
        <p:nvSpPr>
          <p:cNvPr id="273" name="Google Shape;273;p37"/>
          <p:cNvSpPr/>
          <p:nvPr/>
        </p:nvSpPr>
        <p:spPr>
          <a:xfrm>
            <a:off x="6094450" y="2196625"/>
            <a:ext cx="4546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980000"/>
                </a:solidFill>
              </a:rPr>
              <a:t>Plain language headline - Specific wording TBD</a:t>
            </a:r>
            <a:endParaRPr sz="1200" b="1">
              <a:solidFill>
                <a:srgbClr val="980000"/>
              </a:solidFill>
            </a:endParaRPr>
          </a:p>
        </p:txBody>
      </p:sp>
      <p:sp>
        <p:nvSpPr>
          <p:cNvPr id="274" name="Google Shape;274;p37"/>
          <p:cNvSpPr/>
          <p:nvPr/>
        </p:nvSpPr>
        <p:spPr>
          <a:xfrm>
            <a:off x="10163925" y="3022975"/>
            <a:ext cx="1696200" cy="446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980000"/>
                </a:solidFill>
              </a:rPr>
              <a:t>Bullet format</a:t>
            </a:r>
            <a:endParaRPr b="1">
              <a:solidFill>
                <a:srgbClr val="980000"/>
              </a:solidFill>
            </a:endParaRPr>
          </a:p>
        </p:txBody>
      </p:sp>
      <p:cxnSp>
        <p:nvCxnSpPr>
          <p:cNvPr id="275" name="Google Shape;275;p37" title="Arrow black 4."/>
          <p:cNvCxnSpPr>
            <a:stCxn id="272" idx="1"/>
          </p:cNvCxnSpPr>
          <p:nvPr/>
        </p:nvCxnSpPr>
        <p:spPr>
          <a:xfrm rot="10800000">
            <a:off x="10100325" y="1607025"/>
            <a:ext cx="337800" cy="12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6" name="Google Shape;276;p37" title="Arrow black 5."/>
          <p:cNvCxnSpPr>
            <a:stCxn id="274" idx="1"/>
          </p:cNvCxnSpPr>
          <p:nvPr/>
        </p:nvCxnSpPr>
        <p:spPr>
          <a:xfrm rot="10800000">
            <a:off x="9807225" y="3213775"/>
            <a:ext cx="356700" cy="32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7" name="Google Shape;277;p37"/>
          <p:cNvSpPr/>
          <p:nvPr/>
        </p:nvSpPr>
        <p:spPr>
          <a:xfrm>
            <a:off x="10279025" y="4488800"/>
            <a:ext cx="1581000" cy="2805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980000"/>
                </a:solidFill>
              </a:rPr>
              <a:t>Now with VTEC!</a:t>
            </a:r>
            <a:endParaRPr b="1">
              <a:solidFill>
                <a:srgbClr val="980000"/>
              </a:solidFill>
            </a:endParaRPr>
          </a:p>
        </p:txBody>
      </p:sp>
      <p:cxnSp>
        <p:nvCxnSpPr>
          <p:cNvPr id="278" name="Google Shape;278;p37" title="Arrow black 6."/>
          <p:cNvCxnSpPr>
            <a:stCxn id="277" idx="1"/>
          </p:cNvCxnSpPr>
          <p:nvPr/>
        </p:nvCxnSpPr>
        <p:spPr>
          <a:xfrm rot="10800000">
            <a:off x="9941225" y="4616450"/>
            <a:ext cx="337800" cy="12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9" name="Google Shape;279;p37"/>
          <p:cNvSpPr/>
          <p:nvPr/>
        </p:nvSpPr>
        <p:spPr>
          <a:xfrm>
            <a:off x="9678350" y="5999325"/>
            <a:ext cx="2181600" cy="2805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980000"/>
                </a:solidFill>
              </a:rPr>
              <a:t>Now with “3W” bullets!</a:t>
            </a:r>
            <a:endParaRPr b="1" dirty="0">
              <a:solidFill>
                <a:srgbClr val="980000"/>
              </a:solidFill>
            </a:endParaRPr>
          </a:p>
        </p:txBody>
      </p:sp>
      <p:cxnSp>
        <p:nvCxnSpPr>
          <p:cNvPr id="280" name="Google Shape;280;p37" title="Arrow black 7."/>
          <p:cNvCxnSpPr>
            <a:stCxn id="279" idx="1"/>
          </p:cNvCxnSpPr>
          <p:nvPr/>
        </p:nvCxnSpPr>
        <p:spPr>
          <a:xfrm flipH="1">
            <a:off x="9399050" y="6139575"/>
            <a:ext cx="279300" cy="75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1" name="Google Shape;281;p37"/>
          <p:cNvSpPr txBox="1">
            <a:spLocks noGrp="1"/>
          </p:cNvSpPr>
          <p:nvPr>
            <p:ph type="sldNum" idx="12"/>
          </p:nvPr>
        </p:nvSpPr>
        <p:spPr>
          <a:xfrm>
            <a:off x="11348915" y="634749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82" name="Google Shape;282;p37"/>
          <p:cNvSpPr/>
          <p:nvPr/>
        </p:nvSpPr>
        <p:spPr>
          <a:xfrm>
            <a:off x="6094450" y="5224413"/>
            <a:ext cx="45465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rgbClr val="980000"/>
                </a:solidFill>
              </a:rPr>
              <a:t>Plain language headline - Specific wording TBD</a:t>
            </a:r>
            <a:endParaRPr sz="1200" b="1" dirty="0">
              <a:solidFill>
                <a:srgbClr val="980000"/>
              </a:solidFill>
            </a:endParaRPr>
          </a:p>
        </p:txBody>
      </p:sp>
      <p:sp>
        <p:nvSpPr>
          <p:cNvPr id="268" name="Google Shape;268;p37"/>
          <p:cNvSpPr txBox="1"/>
          <p:nvPr/>
        </p:nvSpPr>
        <p:spPr>
          <a:xfrm>
            <a:off x="6019800" y="4441700"/>
            <a:ext cx="5997000" cy="2300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dirty="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/O.NEW.KCYS.WI.S.0001.</a:t>
            </a:r>
            <a:r>
              <a:rPr lang="en-US" sz="1000" b="1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190923T0543Z-190923T0000Z</a:t>
            </a:r>
            <a:r>
              <a:rPr lang="en-US" sz="1000" b="1" dirty="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/</a:t>
            </a:r>
            <a:endParaRPr sz="1000" b="1" dirty="0"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dirty="0">
                <a:latin typeface="Courier New"/>
                <a:ea typeface="Courier New"/>
                <a:cs typeface="Courier New"/>
                <a:sym typeface="Courier New"/>
              </a:rPr>
              <a:t>North Snowy Range Foothills-</a:t>
            </a: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dirty="0">
                <a:latin typeface="Courier New"/>
                <a:ea typeface="Courier New"/>
                <a:cs typeface="Courier New"/>
                <a:sym typeface="Courier New"/>
              </a:rPr>
              <a:t>Including the cities of Arlington and Elk Mountain</a:t>
            </a: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latin typeface="Courier New"/>
                <a:ea typeface="Courier New"/>
                <a:cs typeface="Courier New"/>
                <a:sym typeface="Courier New"/>
              </a:rPr>
              <a:t>1143 PM MDT Mon Sep 23 2019</a:t>
            </a:r>
            <a:endParaRPr b="1" dirty="0">
              <a:solidFill>
                <a:srgbClr val="98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rgbClr val="98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* WHAT</a:t>
            </a:r>
            <a:r>
              <a:rPr lang="en-US" sz="1000" b="1" dirty="0">
                <a:latin typeface="Courier New"/>
                <a:ea typeface="Courier New"/>
                <a:cs typeface="Courier New"/>
                <a:sym typeface="Courier New"/>
              </a:rPr>
              <a:t>...Sustained winds of 30 mph with gusts of 45 to 50 mph.</a:t>
            </a: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* WHERE</a:t>
            </a:r>
            <a:r>
              <a:rPr lang="en-US" sz="1000" b="1" dirty="0">
                <a:latin typeface="Courier New"/>
                <a:ea typeface="Courier New"/>
                <a:cs typeface="Courier New"/>
                <a:sym typeface="Courier New"/>
              </a:rPr>
              <a:t>...North Snowy Range Foothills.</a:t>
            </a: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* WHEN</a:t>
            </a:r>
            <a:r>
              <a:rPr lang="en-US" sz="1000" b="1" dirty="0">
                <a:latin typeface="Courier New"/>
                <a:ea typeface="Courier New"/>
                <a:cs typeface="Courier New"/>
                <a:sym typeface="Courier New"/>
              </a:rPr>
              <a:t>...Tuesday 7 AM to 6 PM.</a:t>
            </a: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165100" lvl="0" indent="-1651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* IMPACTS</a:t>
            </a:r>
            <a:r>
              <a:rPr lang="en-US" sz="1000" b="1" dirty="0">
                <a:latin typeface="Courier New"/>
                <a:ea typeface="Courier New"/>
                <a:cs typeface="Courier New"/>
                <a:sym typeface="Courier New"/>
              </a:rPr>
              <a:t>...Light weight and high profile vehicles will be most impacted.</a:t>
            </a: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6" name="Google Shape;266;p37"/>
          <p:cNvSpPr txBox="1"/>
          <p:nvPr/>
        </p:nvSpPr>
        <p:spPr>
          <a:xfrm>
            <a:off x="146300" y="4441500"/>
            <a:ext cx="5624700" cy="2300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North Snowy Range Foothills-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Including the cities of Arlington and Elk Mountain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1143 PM MDT Mon Sep 23 2019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...Strong westerly winds until this evening...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Strong westerly winds will pick up this morning by 7 AM and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continue through the day, finally diminishing by 6 PM. Sustained winds around 30 mph with gusts of 45 to 50 mph are possible.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4" name="Google Shape;264;p37"/>
          <p:cNvSpPr txBox="1"/>
          <p:nvPr/>
        </p:nvSpPr>
        <p:spPr>
          <a:xfrm>
            <a:off x="6019800" y="1420175"/>
            <a:ext cx="6019500" cy="2475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/O.NEW.KBMX.WW</a:t>
            </a:r>
            <a:r>
              <a:rPr lang="en-US" sz="1000" b="1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.S</a:t>
            </a:r>
            <a:r>
              <a:rPr lang="en-US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.0001.200208T1000Z-200208T1700Z/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Cherokee-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Including the city of Centre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815 PM CST Fri Feb 7 2020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solidFill>
                <a:schemeClr val="dk1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* WHAT...Snow expected. Total snow accumulations of up to one inch.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* WHERE...Northern Cherokee County.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* WHEN...From 4 AM to 11 AM CST Saturday.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* IMPACTS...Plan on slippery road conditions.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3" name="Google Shape;263;p37"/>
          <p:cNvSpPr txBox="1"/>
          <p:nvPr/>
        </p:nvSpPr>
        <p:spPr>
          <a:xfrm>
            <a:off x="146300" y="1420175"/>
            <a:ext cx="5624700" cy="2475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/O.NEW.KBMX.WW</a:t>
            </a:r>
            <a:r>
              <a:rPr lang="en-US" sz="1000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.Y</a:t>
            </a: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.0001.200208T1000Z-200208T1700Z/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Cherokee-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Including the city of Centre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815 PM CST Fri Feb 7 2020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...WINTER WEATHER ADVISORY IN EFFECT FROM 4 AM TO 11 AM CST SATURDAY...</a:t>
            </a:r>
            <a:endParaRPr sz="1000" b="1"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* WHAT...Snow expected. Total snow accumulations of up to one inch.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* WHERE...Northern Cherokee County.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* WHEN...From 4 AM to 11 AM CST Saturday.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latin typeface="Courier New"/>
                <a:ea typeface="Courier New"/>
                <a:cs typeface="Courier New"/>
                <a:sym typeface="Courier New"/>
              </a:rPr>
              <a:t>* IMPACTS...Plan on slippery road conditions.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7" name="Google Shape;267;p37"/>
          <p:cNvSpPr/>
          <p:nvPr/>
        </p:nvSpPr>
        <p:spPr>
          <a:xfrm>
            <a:off x="62000" y="1014250"/>
            <a:ext cx="11971500" cy="3849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900" b="1">
                <a:solidFill>
                  <a:srgbClr val="FFFFFF"/>
                </a:solidFill>
              </a:rPr>
              <a:t>        Winter Weather Advisory transition                to….                    Plain Language Format</a:t>
            </a:r>
            <a:endParaRPr sz="19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8"/>
          <p:cNvSpPr txBox="1">
            <a:spLocks noGrp="1"/>
          </p:cNvSpPr>
          <p:nvPr>
            <p:ph type="title"/>
          </p:nvPr>
        </p:nvSpPr>
        <p:spPr>
          <a:xfrm>
            <a:off x="0" y="-35725"/>
            <a:ext cx="12192000" cy="960000"/>
          </a:xfrm>
          <a:prstGeom prst="rect">
            <a:avLst/>
          </a:prstGeom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List of Advisories to be Transitioned</a:t>
            </a:r>
            <a:endParaRPr sz="3400"/>
          </a:p>
        </p:txBody>
      </p:sp>
      <p:graphicFrame>
        <p:nvGraphicFramePr>
          <p:cNvPr id="289" name="Google Shape;289;p38" title="Table border."/>
          <p:cNvGraphicFramePr/>
          <p:nvPr>
            <p:extLst>
              <p:ext uri="{D42A27DB-BD31-4B8C-83A1-F6EECF244321}">
                <p14:modId xmlns:p14="http://schemas.microsoft.com/office/powerpoint/2010/main" val="2784709821"/>
              </p:ext>
            </p:extLst>
          </p:nvPr>
        </p:nvGraphicFramePr>
        <p:xfrm>
          <a:off x="199950" y="1195075"/>
          <a:ext cx="11792075" cy="5022600"/>
        </p:xfrm>
        <a:graphic>
          <a:graphicData uri="http://schemas.openxmlformats.org/drawingml/2006/table">
            <a:tbl>
              <a:tblPr firstRow="1">
                <a:noFill/>
                <a:tableStyleId>{E92FFAFD-8DA8-425D-87C4-AFC2814E5FDC}</a:tableStyleId>
              </a:tblPr>
              <a:tblGrid>
                <a:gridCol w="2976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0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07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05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37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 dirty="0"/>
                        <a:t>Winter Weather Advisory </a:t>
                      </a:r>
                      <a:endParaRPr sz="1700" b="1" dirty="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 dirty="0"/>
                        <a:t>Lake Wind Advisory</a:t>
                      </a:r>
                      <a:endParaRPr sz="1700" b="1" dirty="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700" b="1" dirty="0"/>
                        <a:t>Air Stagnation Advisory </a:t>
                      </a:r>
                      <a:endParaRPr sz="1700" b="1" dirty="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 dirty="0"/>
                        <a:t>High Surf Advisory</a:t>
                      </a:r>
                      <a:endParaRPr sz="1700" b="1" dirty="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7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Wind Chill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Frost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 dirty="0"/>
                        <a:t>El Nino/La Nina Advisory</a:t>
                      </a:r>
                      <a:endParaRPr sz="1700" b="1" i="1" dirty="0">
                        <a:solidFill>
                          <a:srgbClr val="980000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Small Craft Advisory</a:t>
                      </a:r>
                      <a:r>
                        <a:rPr lang="en-US" sz="1700" b="1">
                          <a:solidFill>
                            <a:schemeClr val="dk1"/>
                          </a:solidFill>
                        </a:rPr>
                        <a:t> - </a:t>
                      </a:r>
                      <a:r>
                        <a:rPr lang="en-US" sz="1700" b="1" i="1">
                          <a:solidFill>
                            <a:srgbClr val="980000"/>
                          </a:solidFill>
                        </a:rPr>
                        <a:t>transition to “Warning”</a:t>
                      </a:r>
                      <a:endParaRPr sz="1700" b="1" i="1">
                        <a:solidFill>
                          <a:srgbClr val="980000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7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Dense Fog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700" b="1">
                          <a:solidFill>
                            <a:schemeClr val="dk1"/>
                          </a:solidFill>
                        </a:rPr>
                        <a:t>Blowing Dust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Tsunami Advisory - </a:t>
                      </a:r>
                      <a:r>
                        <a:rPr lang="en-US" sz="1700" b="1" i="1">
                          <a:solidFill>
                            <a:srgbClr val="980000"/>
                          </a:solidFill>
                        </a:rPr>
                        <a:t>may</a:t>
                      </a:r>
                      <a:r>
                        <a:rPr lang="en-US" sz="1700" b="1"/>
                        <a:t> </a:t>
                      </a:r>
                      <a:r>
                        <a:rPr lang="en-US" sz="1700" b="1" i="1">
                          <a:solidFill>
                            <a:srgbClr val="980000"/>
                          </a:solidFill>
                        </a:rPr>
                        <a:t>transition to “Warning”</a:t>
                      </a:r>
                      <a:endParaRPr sz="1700" b="1" i="1">
                        <a:solidFill>
                          <a:srgbClr val="980000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Lakeshore Flood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7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Dense Smoke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700" b="1">
                          <a:solidFill>
                            <a:srgbClr val="000000"/>
                          </a:solidFill>
                        </a:rPr>
                        <a:t>Dust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 dirty="0"/>
                        <a:t>Freezing Spray Advisory</a:t>
                      </a:r>
                      <a:endParaRPr sz="1700" b="1" dirty="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Coastal Flood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7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Wind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700" b="1">
                          <a:solidFill>
                            <a:srgbClr val="000000"/>
                          </a:solidFill>
                        </a:rPr>
                        <a:t>Ashfall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Low Water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Flood Advisory (Areal)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37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Heat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700" b="1">
                          <a:solidFill>
                            <a:srgbClr val="000000"/>
                          </a:solidFill>
                        </a:rPr>
                        <a:t>Freezing Fog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Brisk Wind Advisory</a:t>
                      </a:r>
                      <a:endParaRPr sz="1700" b="1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 dirty="0"/>
                        <a:t>Flood Advisory (River)</a:t>
                      </a:r>
                      <a:endParaRPr sz="1700" b="1" dirty="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88" name="Google Shape;288;p3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968</Words>
  <Application>Microsoft Macintosh PowerPoint</Application>
  <PresentationFormat>Widescreen</PresentationFormat>
  <Paragraphs>183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 Narrow</vt:lpstr>
      <vt:lpstr>Calibri</vt:lpstr>
      <vt:lpstr>Arial</vt:lpstr>
      <vt:lpstr>Courier New</vt:lpstr>
      <vt:lpstr>Simple Light</vt:lpstr>
      <vt:lpstr>Simple Light</vt:lpstr>
      <vt:lpstr>a</vt:lpstr>
      <vt:lpstr>The NWS “Watch, Warning and Advisory” System How We Message for Weather &amp; Water Hazards Today</vt:lpstr>
      <vt:lpstr>Hazard Simplification - The Opportunity</vt:lpstr>
      <vt:lpstr>The Road to Simplification</vt:lpstr>
      <vt:lpstr> Why Transition to Plain Language?</vt:lpstr>
      <vt:lpstr>What is the Major Change?</vt:lpstr>
      <vt:lpstr>Replacing Advisories &amp; Special Weather Statements Plain Language Headline Options</vt:lpstr>
      <vt:lpstr>Transition to Plain Language Headlines   Examples of Fully Formatted Messages</vt:lpstr>
      <vt:lpstr>List of Advisories to be Transitioned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Dorsey, Ronda</dc:creator>
  <cp:lastModifiedBy>Microsoft Office User</cp:lastModifiedBy>
  <cp:revision>11</cp:revision>
  <dcterms:modified xsi:type="dcterms:W3CDTF">2021-09-15T19:46:03Z</dcterms:modified>
</cp:coreProperties>
</file>